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8"/>
  </p:handoutMasterIdLst>
  <p:sldIdLst>
    <p:sldId id="256" r:id="rId2"/>
    <p:sldId id="260" r:id="rId3"/>
    <p:sldId id="2076137980" r:id="rId4"/>
    <p:sldId id="2076137978" r:id="rId5"/>
    <p:sldId id="2076137979" r:id="rId6"/>
    <p:sldId id="2076137977" r:id="rId7"/>
    <p:sldId id="2076137982" r:id="rId8"/>
    <p:sldId id="257" r:id="rId9"/>
    <p:sldId id="258" r:id="rId10"/>
    <p:sldId id="259" r:id="rId11"/>
    <p:sldId id="2076137981" r:id="rId12"/>
    <p:sldId id="2076137983" r:id="rId13"/>
    <p:sldId id="2076137984" r:id="rId14"/>
    <p:sldId id="2076137985" r:id="rId15"/>
    <p:sldId id="2076137986" r:id="rId16"/>
    <p:sldId id="2076137987" r:id="rId17"/>
  </p:sldIdLst>
  <p:sldSz cx="12192000" cy="6858000"/>
  <p:notesSz cx="6797675" cy="9926638"/>
  <p:defaultText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D92EF6-903B-4BCD-ADE1-04943D5790A2}">
          <p14:sldIdLst>
            <p14:sldId id="256"/>
            <p14:sldId id="260"/>
            <p14:sldId id="2076137980"/>
            <p14:sldId id="2076137978"/>
            <p14:sldId id="2076137979"/>
            <p14:sldId id="2076137977"/>
            <p14:sldId id="2076137982"/>
            <p14:sldId id="257"/>
            <p14:sldId id="258"/>
            <p14:sldId id="259"/>
          </p14:sldIdLst>
        </p14:section>
        <p14:section name="Vaikejaotis" id="{20347E74-338A-4197-AF04-EF26F68A2B41}">
          <p14:sldIdLst>
            <p14:sldId id="2076137981"/>
            <p14:sldId id="2076137983"/>
            <p14:sldId id="2076137984"/>
            <p14:sldId id="2076137985"/>
            <p14:sldId id="2076137986"/>
            <p14:sldId id="20761379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1125AF-1055-B749-52B2-1519B2910DC4}" name="Aivi Koppel" initials="AK" userId="S::aivi.koppel@rtk.ee::dd46e171-10a8-48bd-b939-c9702a87ea8c" providerId="AD"/>
  <p188:author id="{3955F4EB-EF76-4A8B-3183-810A53CE006B}" name="Aivi Eller" initials="AE" userId="S::aivi.eller@rtk.ee::dd46e171-10a8-48bd-b939-c9702a87ea8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34083"/>
    <a:srgbClr val="233F83"/>
    <a:srgbClr val="006EB5"/>
    <a:srgbClr val="D78028"/>
    <a:srgbClr val="A7D3F6"/>
    <a:srgbClr val="E19F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27"/>
  </p:normalViewPr>
  <p:slideViewPr>
    <p:cSldViewPr snapToGrid="0" snapToObjects="1">
      <p:cViewPr varScale="1">
        <p:scale>
          <a:sx n="80" d="100"/>
          <a:sy n="80" d="100"/>
        </p:scale>
        <p:origin x="100" y="44"/>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8F52D4-A543-B446-A849-3DA25E4D994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EE"/>
          </a:p>
        </p:txBody>
      </p:sp>
      <p:sp>
        <p:nvSpPr>
          <p:cNvPr id="3" name="Date Placeholder 2">
            <a:extLst>
              <a:ext uri="{FF2B5EF4-FFF2-40B4-BE49-F238E27FC236}">
                <a16:creationId xmlns:a16="http://schemas.microsoft.com/office/drawing/2014/main" id="{38387856-1913-2440-9B15-D073D3BFAF22}"/>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592E84C-6AC2-FE41-91A7-38716F688BF4}" type="datetimeFigureOut">
              <a:t>11.04.2024</a:t>
            </a:fld>
            <a:endParaRPr lang="en-EE"/>
          </a:p>
        </p:txBody>
      </p:sp>
      <p:sp>
        <p:nvSpPr>
          <p:cNvPr id="4" name="Footer Placeholder 3">
            <a:extLst>
              <a:ext uri="{FF2B5EF4-FFF2-40B4-BE49-F238E27FC236}">
                <a16:creationId xmlns:a16="http://schemas.microsoft.com/office/drawing/2014/main" id="{8BA1E75B-40D5-A347-8927-34F42301101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EE"/>
          </a:p>
        </p:txBody>
      </p:sp>
      <p:sp>
        <p:nvSpPr>
          <p:cNvPr id="5" name="Slide Number Placeholder 4">
            <a:extLst>
              <a:ext uri="{FF2B5EF4-FFF2-40B4-BE49-F238E27FC236}">
                <a16:creationId xmlns:a16="http://schemas.microsoft.com/office/drawing/2014/main" id="{4C58CA3E-22D4-134F-B488-11DE5549B924}"/>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F702F7A-7C90-4442-A139-A4E582EBE738}" type="slidenum">
              <a:t>‹#›</a:t>
            </a:fld>
            <a:endParaRPr lang="en-EE"/>
          </a:p>
        </p:txBody>
      </p:sp>
    </p:spTree>
    <p:extLst>
      <p:ext uri="{BB962C8B-B14F-4D97-AF65-F5344CB8AC3E}">
        <p14:creationId xmlns:p14="http://schemas.microsoft.com/office/powerpoint/2010/main" val="41264138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B9A22E-27A0-254F-9000-858B11B58D2B}"/>
              </a:ext>
            </a:extLst>
          </p:cNvPr>
          <p:cNvSpPr/>
          <p:nvPr userDrawn="1"/>
        </p:nvSpPr>
        <p:spPr>
          <a:xfrm>
            <a:off x="0" y="0"/>
            <a:ext cx="12192000" cy="6858000"/>
          </a:xfrm>
          <a:prstGeom prst="rect">
            <a:avLst/>
          </a:prstGeom>
          <a:solidFill>
            <a:srgbClr val="006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solidFill>
                <a:schemeClr val="bg1"/>
              </a:solidFill>
            </a:endParaRPr>
          </a:p>
        </p:txBody>
      </p:sp>
      <p:sp>
        <p:nvSpPr>
          <p:cNvPr id="2" name="Title 1">
            <a:extLst>
              <a:ext uri="{FF2B5EF4-FFF2-40B4-BE49-F238E27FC236}">
                <a16:creationId xmlns:a16="http://schemas.microsoft.com/office/drawing/2014/main" id="{9199951F-BBED-C44D-87F3-7AD63E35B04A}"/>
              </a:ext>
            </a:extLst>
          </p:cNvPr>
          <p:cNvSpPr>
            <a:spLocks noGrp="1"/>
          </p:cNvSpPr>
          <p:nvPr>
            <p:ph type="ctrTitle"/>
          </p:nvPr>
        </p:nvSpPr>
        <p:spPr>
          <a:xfrm>
            <a:off x="695325" y="1700808"/>
            <a:ext cx="10801350" cy="2808311"/>
          </a:xfrm>
        </p:spPr>
        <p:txBody>
          <a:bodyPr lIns="90000" tIns="46800" rIns="90000" bIns="46800" anchor="b"/>
          <a:lstStyle>
            <a:lvl1pPr algn="l">
              <a:defRPr sz="4800">
                <a:solidFill>
                  <a:schemeClr val="bg1"/>
                </a:solidFill>
              </a:defRPr>
            </a:lvl1pPr>
          </a:lstStyle>
          <a:p>
            <a:r>
              <a:rPr lang="en-US"/>
              <a:t>Click to edit Master title style</a:t>
            </a:r>
            <a:endParaRPr lang="en-EE"/>
          </a:p>
        </p:txBody>
      </p:sp>
      <p:sp>
        <p:nvSpPr>
          <p:cNvPr id="3" name="Subtitle 2">
            <a:extLst>
              <a:ext uri="{FF2B5EF4-FFF2-40B4-BE49-F238E27FC236}">
                <a16:creationId xmlns:a16="http://schemas.microsoft.com/office/drawing/2014/main" id="{ECD00C6A-F84E-2447-B7A9-71F3C49D5B9C}"/>
              </a:ext>
            </a:extLst>
          </p:cNvPr>
          <p:cNvSpPr>
            <a:spLocks noGrp="1"/>
          </p:cNvSpPr>
          <p:nvPr>
            <p:ph type="subTitle" idx="1"/>
          </p:nvPr>
        </p:nvSpPr>
        <p:spPr>
          <a:xfrm>
            <a:off x="695325" y="4884516"/>
            <a:ext cx="10801350" cy="705071"/>
          </a:xfrm>
        </p:spPr>
        <p:txBody>
          <a:bodyPr lIns="90000" tIns="468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E"/>
          </a:p>
        </p:txBody>
      </p:sp>
      <p:pic>
        <p:nvPicPr>
          <p:cNvPr id="9" name="Picture 8">
            <a:extLst>
              <a:ext uri="{FF2B5EF4-FFF2-40B4-BE49-F238E27FC236}">
                <a16:creationId xmlns:a16="http://schemas.microsoft.com/office/drawing/2014/main" id="{14D5FDE2-DE07-F24F-91F5-8AC7EEF11A19}"/>
              </a:ext>
            </a:extLst>
          </p:cNvPr>
          <p:cNvPicPr>
            <a:picLocks noChangeAspect="1"/>
          </p:cNvPicPr>
          <p:nvPr userDrawn="1"/>
        </p:nvPicPr>
        <p:blipFill>
          <a:blip r:embed="rId2"/>
          <a:stretch>
            <a:fillRect/>
          </a:stretch>
        </p:blipFill>
        <p:spPr>
          <a:xfrm>
            <a:off x="695325" y="368300"/>
            <a:ext cx="3059429" cy="1349747"/>
          </a:xfrm>
          <a:prstGeom prst="rect">
            <a:avLst/>
          </a:prstGeom>
        </p:spPr>
      </p:pic>
      <p:sp>
        <p:nvSpPr>
          <p:cNvPr id="16" name="Rectangle 15">
            <a:extLst>
              <a:ext uri="{FF2B5EF4-FFF2-40B4-BE49-F238E27FC236}">
                <a16:creationId xmlns:a16="http://schemas.microsoft.com/office/drawing/2014/main" id="{3DCC687A-0D13-E747-B2F3-FC7A201A8FC3}"/>
              </a:ext>
            </a:extLst>
          </p:cNvPr>
          <p:cNvSpPr/>
          <p:nvPr userDrawn="1"/>
        </p:nvSpPr>
        <p:spPr>
          <a:xfrm>
            <a:off x="0" y="5949950"/>
            <a:ext cx="12192000" cy="914400"/>
          </a:xfrm>
          <a:prstGeom prst="rect">
            <a:avLst/>
          </a:prstGeom>
          <a:solidFill>
            <a:srgbClr val="D78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Tree>
    <p:extLst>
      <p:ext uri="{BB962C8B-B14F-4D97-AF65-F5344CB8AC3E}">
        <p14:creationId xmlns:p14="http://schemas.microsoft.com/office/powerpoint/2010/main" val="2207332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6ED34-14E1-A148-A2DB-19E68F402C6D}"/>
              </a:ext>
            </a:extLst>
          </p:cNvPr>
          <p:cNvSpPr>
            <a:spLocks noGrp="1"/>
          </p:cNvSpPr>
          <p:nvPr>
            <p:ph type="title"/>
          </p:nvPr>
        </p:nvSpPr>
        <p:spPr/>
        <p:txBody>
          <a:bodyPr/>
          <a:lstStyle/>
          <a:p>
            <a:r>
              <a:rPr lang="en-US"/>
              <a:t>Click to edit Master title style</a:t>
            </a:r>
            <a:endParaRPr lang="en-EE"/>
          </a:p>
        </p:txBody>
      </p:sp>
      <p:sp>
        <p:nvSpPr>
          <p:cNvPr id="3" name="Content Placeholder 2">
            <a:extLst>
              <a:ext uri="{FF2B5EF4-FFF2-40B4-BE49-F238E27FC236}">
                <a16:creationId xmlns:a16="http://schemas.microsoft.com/office/drawing/2014/main" id="{1AE2BF43-669A-834A-A665-CE08576D0E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Tree>
    <p:extLst>
      <p:ext uri="{BB962C8B-B14F-4D97-AF65-F5344CB8AC3E}">
        <p14:creationId xmlns:p14="http://schemas.microsoft.com/office/powerpoint/2010/main" val="3477713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A99D-5B96-5C4D-B3E0-19080B275716}"/>
              </a:ext>
            </a:extLst>
          </p:cNvPr>
          <p:cNvSpPr>
            <a:spLocks noGrp="1"/>
          </p:cNvSpPr>
          <p:nvPr>
            <p:ph type="title"/>
          </p:nvPr>
        </p:nvSpPr>
        <p:spPr>
          <a:xfrm>
            <a:off x="695325" y="368300"/>
            <a:ext cx="10801350" cy="3905988"/>
          </a:xfrm>
        </p:spPr>
        <p:txBody>
          <a:bodyPr anchor="b"/>
          <a:lstStyle>
            <a:lvl1pPr>
              <a:defRPr sz="6000"/>
            </a:lvl1pPr>
          </a:lstStyle>
          <a:p>
            <a:r>
              <a:rPr lang="en-US"/>
              <a:t>Click to edit Master title style</a:t>
            </a:r>
            <a:endParaRPr lang="en-EE"/>
          </a:p>
        </p:txBody>
      </p:sp>
      <p:sp>
        <p:nvSpPr>
          <p:cNvPr id="3" name="Text Placeholder 2">
            <a:extLst>
              <a:ext uri="{FF2B5EF4-FFF2-40B4-BE49-F238E27FC236}">
                <a16:creationId xmlns:a16="http://schemas.microsoft.com/office/drawing/2014/main" id="{AB160342-BB5C-6A43-BD24-46D5895D1086}"/>
              </a:ext>
            </a:extLst>
          </p:cNvPr>
          <p:cNvSpPr>
            <a:spLocks noGrp="1"/>
          </p:cNvSpPr>
          <p:nvPr>
            <p:ph type="body" idx="1"/>
          </p:nvPr>
        </p:nvSpPr>
        <p:spPr>
          <a:xfrm>
            <a:off x="695325" y="4589463"/>
            <a:ext cx="10801350" cy="1000125"/>
          </a:xfrm>
        </p:spPr>
        <p:txBody>
          <a:bodyPr/>
          <a:lstStyle>
            <a:lvl1pPr marL="0" indent="0">
              <a:buNone/>
              <a:defRPr sz="2400">
                <a:solidFill>
                  <a:srgbClr val="233F8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60746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76699-3B5B-3D47-A95D-272FD1E2B106}"/>
              </a:ext>
            </a:extLst>
          </p:cNvPr>
          <p:cNvSpPr>
            <a:spLocks noGrp="1"/>
          </p:cNvSpPr>
          <p:nvPr>
            <p:ph type="title"/>
          </p:nvPr>
        </p:nvSpPr>
        <p:spPr>
          <a:xfrm>
            <a:off x="695325" y="368300"/>
            <a:ext cx="10801350" cy="1322388"/>
          </a:xfrm>
        </p:spPr>
        <p:txBody>
          <a:bodyPr/>
          <a:lstStyle/>
          <a:p>
            <a:r>
              <a:rPr lang="en-US"/>
              <a:t>Click to edit Master title style</a:t>
            </a:r>
            <a:endParaRPr lang="en-EE"/>
          </a:p>
        </p:txBody>
      </p:sp>
      <p:sp>
        <p:nvSpPr>
          <p:cNvPr id="9" name="Content Placeholder 2">
            <a:extLst>
              <a:ext uri="{FF2B5EF4-FFF2-40B4-BE49-F238E27FC236}">
                <a16:creationId xmlns:a16="http://schemas.microsoft.com/office/drawing/2014/main" id="{2F2985C8-0313-244A-9ECE-C279957E3AFC}"/>
              </a:ext>
            </a:extLst>
          </p:cNvPr>
          <p:cNvSpPr>
            <a:spLocks noGrp="1"/>
          </p:cNvSpPr>
          <p:nvPr>
            <p:ph idx="13"/>
          </p:nvPr>
        </p:nvSpPr>
        <p:spPr>
          <a:xfrm>
            <a:off x="695326" y="2014538"/>
            <a:ext cx="5220566" cy="3575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10" name="Content Placeholder 2">
            <a:extLst>
              <a:ext uri="{FF2B5EF4-FFF2-40B4-BE49-F238E27FC236}">
                <a16:creationId xmlns:a16="http://schemas.microsoft.com/office/drawing/2014/main" id="{18FAA82A-78CD-BC49-BA91-8867C4945065}"/>
              </a:ext>
            </a:extLst>
          </p:cNvPr>
          <p:cNvSpPr>
            <a:spLocks noGrp="1"/>
          </p:cNvSpPr>
          <p:nvPr>
            <p:ph idx="14"/>
          </p:nvPr>
        </p:nvSpPr>
        <p:spPr>
          <a:xfrm>
            <a:off x="6289964" y="2014538"/>
            <a:ext cx="5206711" cy="3575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Tree>
    <p:extLst>
      <p:ext uri="{BB962C8B-B14F-4D97-AF65-F5344CB8AC3E}">
        <p14:creationId xmlns:p14="http://schemas.microsoft.com/office/powerpoint/2010/main" val="1359263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F2985C8-0313-244A-9ECE-C279957E3AFC}"/>
              </a:ext>
            </a:extLst>
          </p:cNvPr>
          <p:cNvSpPr>
            <a:spLocks noGrp="1"/>
          </p:cNvSpPr>
          <p:nvPr>
            <p:ph idx="13" hasCustomPrompt="1"/>
          </p:nvPr>
        </p:nvSpPr>
        <p:spPr>
          <a:xfrm>
            <a:off x="0" y="0"/>
            <a:ext cx="5915892" cy="5949950"/>
          </a:xfrm>
        </p:spPr>
        <p:txBody>
          <a:bodyPr/>
          <a:lstStyle>
            <a:lvl1pPr>
              <a:buFontTx/>
              <a:buNone/>
              <a:defRPr/>
            </a:lvl1pPr>
          </a:lstStyle>
          <a:p>
            <a:pPr lvl="0"/>
            <a:r>
              <a:rPr lang="en-EE"/>
              <a:t> </a:t>
            </a:r>
          </a:p>
        </p:txBody>
      </p:sp>
      <p:sp>
        <p:nvSpPr>
          <p:cNvPr id="5" name="Content Placeholder 2">
            <a:extLst>
              <a:ext uri="{FF2B5EF4-FFF2-40B4-BE49-F238E27FC236}">
                <a16:creationId xmlns:a16="http://schemas.microsoft.com/office/drawing/2014/main" id="{21BC6F94-527C-1E41-A0E8-6C542BAEB613}"/>
              </a:ext>
            </a:extLst>
          </p:cNvPr>
          <p:cNvSpPr>
            <a:spLocks noGrp="1"/>
          </p:cNvSpPr>
          <p:nvPr>
            <p:ph idx="1"/>
          </p:nvPr>
        </p:nvSpPr>
        <p:spPr>
          <a:xfrm>
            <a:off x="6640643" y="2014538"/>
            <a:ext cx="4856032" cy="3575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Tree>
    <p:extLst>
      <p:ext uri="{BB962C8B-B14F-4D97-AF65-F5344CB8AC3E}">
        <p14:creationId xmlns:p14="http://schemas.microsoft.com/office/powerpoint/2010/main" val="63546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DB9E3-C35B-3941-A19E-BC4D671B46AC}"/>
              </a:ext>
            </a:extLst>
          </p:cNvPr>
          <p:cNvSpPr>
            <a:spLocks noGrp="1"/>
          </p:cNvSpPr>
          <p:nvPr>
            <p:ph type="title"/>
          </p:nvPr>
        </p:nvSpPr>
        <p:spPr/>
        <p:txBody>
          <a:bodyPr/>
          <a:lstStyle/>
          <a:p>
            <a:r>
              <a:rPr lang="en-US"/>
              <a:t>Click to edit Master title style</a:t>
            </a:r>
            <a:endParaRPr lang="en-EE"/>
          </a:p>
        </p:txBody>
      </p:sp>
    </p:spTree>
    <p:extLst>
      <p:ext uri="{BB962C8B-B14F-4D97-AF65-F5344CB8AC3E}">
        <p14:creationId xmlns:p14="http://schemas.microsoft.com/office/powerpoint/2010/main" val="1262499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E81ED35-F5A4-9947-8590-DEB8BBCB4359}"/>
              </a:ext>
            </a:extLst>
          </p:cNvPr>
          <p:cNvSpPr/>
          <p:nvPr userDrawn="1"/>
        </p:nvSpPr>
        <p:spPr>
          <a:xfrm>
            <a:off x="1439683" y="-565757"/>
            <a:ext cx="457306" cy="457306"/>
          </a:xfrm>
          <a:prstGeom prst="rect">
            <a:avLst/>
          </a:prstGeom>
          <a:solidFill>
            <a:srgbClr val="E19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15" name="Rectangle 14">
            <a:extLst>
              <a:ext uri="{FF2B5EF4-FFF2-40B4-BE49-F238E27FC236}">
                <a16:creationId xmlns:a16="http://schemas.microsoft.com/office/drawing/2014/main" id="{F1416328-1EE6-0A42-959A-394158944C85}"/>
              </a:ext>
            </a:extLst>
          </p:cNvPr>
          <p:cNvSpPr/>
          <p:nvPr userDrawn="1"/>
        </p:nvSpPr>
        <p:spPr>
          <a:xfrm>
            <a:off x="1919578" y="-565757"/>
            <a:ext cx="457306" cy="457306"/>
          </a:xfrm>
          <a:prstGeom prst="rect">
            <a:avLst/>
          </a:prstGeom>
          <a:solidFill>
            <a:srgbClr val="D78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16" name="Rectangle 15">
            <a:extLst>
              <a:ext uri="{FF2B5EF4-FFF2-40B4-BE49-F238E27FC236}">
                <a16:creationId xmlns:a16="http://schemas.microsoft.com/office/drawing/2014/main" id="{5D7B68F3-4183-E542-BDEF-8CE707961DC3}"/>
              </a:ext>
            </a:extLst>
          </p:cNvPr>
          <p:cNvSpPr/>
          <p:nvPr userDrawn="1"/>
        </p:nvSpPr>
        <p:spPr>
          <a:xfrm>
            <a:off x="959789" y="-565757"/>
            <a:ext cx="457306" cy="457306"/>
          </a:xfrm>
          <a:prstGeom prst="rect">
            <a:avLst/>
          </a:prstGeom>
          <a:solidFill>
            <a:srgbClr val="2340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17" name="Rectangle 16">
            <a:extLst>
              <a:ext uri="{FF2B5EF4-FFF2-40B4-BE49-F238E27FC236}">
                <a16:creationId xmlns:a16="http://schemas.microsoft.com/office/drawing/2014/main" id="{89766397-DE5D-2843-BD5E-AD37CC2F4F7A}"/>
              </a:ext>
            </a:extLst>
          </p:cNvPr>
          <p:cNvSpPr/>
          <p:nvPr userDrawn="1"/>
        </p:nvSpPr>
        <p:spPr>
          <a:xfrm>
            <a:off x="479894" y="-565757"/>
            <a:ext cx="457306" cy="457306"/>
          </a:xfrm>
          <a:prstGeom prst="rect">
            <a:avLst/>
          </a:prstGeom>
          <a:solidFill>
            <a:srgbClr val="006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18" name="Rectangle 17">
            <a:extLst>
              <a:ext uri="{FF2B5EF4-FFF2-40B4-BE49-F238E27FC236}">
                <a16:creationId xmlns:a16="http://schemas.microsoft.com/office/drawing/2014/main" id="{17CF8887-D59A-F641-9C8B-2A290F3F607B}"/>
              </a:ext>
            </a:extLst>
          </p:cNvPr>
          <p:cNvSpPr/>
          <p:nvPr userDrawn="1"/>
        </p:nvSpPr>
        <p:spPr>
          <a:xfrm>
            <a:off x="0" y="-565757"/>
            <a:ext cx="457306" cy="457306"/>
          </a:xfrm>
          <a:prstGeom prst="rect">
            <a:avLst/>
          </a:prstGeom>
          <a:solidFill>
            <a:srgbClr val="A7D3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Tree>
    <p:extLst>
      <p:ext uri="{BB962C8B-B14F-4D97-AF65-F5344CB8AC3E}">
        <p14:creationId xmlns:p14="http://schemas.microsoft.com/office/powerpoint/2010/main" val="1124071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6286226-1A08-6943-93F9-693468FD63F7}"/>
              </a:ext>
            </a:extLst>
          </p:cNvPr>
          <p:cNvSpPr/>
          <p:nvPr userDrawn="1"/>
        </p:nvSpPr>
        <p:spPr>
          <a:xfrm>
            <a:off x="0" y="5778500"/>
            <a:ext cx="12192000" cy="1079500"/>
          </a:xfrm>
          <a:prstGeom prst="rect">
            <a:avLst/>
          </a:prstGeom>
          <a:solidFill>
            <a:srgbClr val="D78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2" name="Title Placeholder 1">
            <a:extLst>
              <a:ext uri="{FF2B5EF4-FFF2-40B4-BE49-F238E27FC236}">
                <a16:creationId xmlns:a16="http://schemas.microsoft.com/office/drawing/2014/main" id="{89E0A408-1ABD-E84E-AD97-39A65E612EBC}"/>
              </a:ext>
            </a:extLst>
          </p:cNvPr>
          <p:cNvSpPr>
            <a:spLocks noGrp="1"/>
          </p:cNvSpPr>
          <p:nvPr>
            <p:ph type="title"/>
          </p:nvPr>
        </p:nvSpPr>
        <p:spPr>
          <a:xfrm>
            <a:off x="695325" y="368300"/>
            <a:ext cx="10801350" cy="1322388"/>
          </a:xfrm>
          <a:prstGeom prst="rect">
            <a:avLst/>
          </a:prstGeom>
        </p:spPr>
        <p:txBody>
          <a:bodyPr vert="horz" lIns="91440" tIns="45720" rIns="91440" bIns="45720" rtlCol="0" anchor="ctr">
            <a:normAutofit/>
          </a:bodyPr>
          <a:lstStyle/>
          <a:p>
            <a:r>
              <a:rPr lang="en-US"/>
              <a:t>Click to edit Master title style</a:t>
            </a:r>
            <a:endParaRPr lang="en-EE"/>
          </a:p>
        </p:txBody>
      </p:sp>
      <p:sp>
        <p:nvSpPr>
          <p:cNvPr id="3" name="Text Placeholder 2">
            <a:extLst>
              <a:ext uri="{FF2B5EF4-FFF2-40B4-BE49-F238E27FC236}">
                <a16:creationId xmlns:a16="http://schemas.microsoft.com/office/drawing/2014/main" id="{AB247805-4D80-6C43-9E64-587E6FD09FCB}"/>
              </a:ext>
            </a:extLst>
          </p:cNvPr>
          <p:cNvSpPr>
            <a:spLocks noGrp="1"/>
          </p:cNvSpPr>
          <p:nvPr>
            <p:ph type="body" idx="1"/>
          </p:nvPr>
        </p:nvSpPr>
        <p:spPr>
          <a:xfrm>
            <a:off x="695325" y="2014538"/>
            <a:ext cx="10801350" cy="35750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pic>
        <p:nvPicPr>
          <p:cNvPr id="8" name="Picture 7">
            <a:extLst>
              <a:ext uri="{FF2B5EF4-FFF2-40B4-BE49-F238E27FC236}">
                <a16:creationId xmlns:a16="http://schemas.microsoft.com/office/drawing/2014/main" id="{9079ED99-E490-0D45-A201-4CAFEC9F5EC5}"/>
              </a:ext>
            </a:extLst>
          </p:cNvPr>
          <p:cNvPicPr>
            <a:picLocks noChangeAspect="1"/>
          </p:cNvPicPr>
          <p:nvPr userDrawn="1"/>
        </p:nvPicPr>
        <p:blipFill>
          <a:blip r:embed="rId9"/>
          <a:stretch>
            <a:fillRect/>
          </a:stretch>
        </p:blipFill>
        <p:spPr>
          <a:xfrm>
            <a:off x="9913290" y="5890113"/>
            <a:ext cx="1940890" cy="856274"/>
          </a:xfrm>
          <a:prstGeom prst="rect">
            <a:avLst/>
          </a:prstGeom>
        </p:spPr>
      </p:pic>
    </p:spTree>
    <p:extLst>
      <p:ext uri="{BB962C8B-B14F-4D97-AF65-F5344CB8AC3E}">
        <p14:creationId xmlns:p14="http://schemas.microsoft.com/office/powerpoint/2010/main" val="823052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rgbClr val="233F83"/>
          </a:solidFill>
          <a:latin typeface="Roboto" pitchFamily="2" charset="0"/>
          <a:ea typeface="Roboto"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33F83"/>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33F83"/>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33F83"/>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3F83"/>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3F83"/>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userDrawn="1">
          <p15:clr>
            <a:srgbClr val="F26B43"/>
          </p15:clr>
        </p15:guide>
        <p15:guide id="2" pos="438" userDrawn="1">
          <p15:clr>
            <a:srgbClr val="F26B43"/>
          </p15:clr>
        </p15:guide>
        <p15:guide id="3" pos="7242" userDrawn="1">
          <p15:clr>
            <a:srgbClr val="F26B43"/>
          </p15:clr>
        </p15:guide>
        <p15:guide id="4" orient="horz" pos="232" userDrawn="1">
          <p15:clr>
            <a:srgbClr val="F26B43"/>
          </p15:clr>
        </p15:guide>
        <p15:guide id="5" orient="horz" pos="352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606F-5F4B-9A45-9EB8-0972C34C471B}"/>
              </a:ext>
            </a:extLst>
          </p:cNvPr>
          <p:cNvSpPr>
            <a:spLocks noGrp="1"/>
          </p:cNvSpPr>
          <p:nvPr>
            <p:ph type="ctrTitle"/>
          </p:nvPr>
        </p:nvSpPr>
        <p:spPr/>
        <p:txBody>
          <a:bodyPr/>
          <a:lstStyle/>
          <a:p>
            <a:pPr algn="ctr"/>
            <a:r>
              <a:rPr lang="et-EE" dirty="0"/>
              <a:t>Keskse dokumendihaldussüsteemi töörühma koosolek</a:t>
            </a:r>
            <a:endParaRPr lang="en-EE" dirty="0"/>
          </a:p>
        </p:txBody>
      </p:sp>
      <p:sp>
        <p:nvSpPr>
          <p:cNvPr id="3" name="Subtitle 2">
            <a:extLst>
              <a:ext uri="{FF2B5EF4-FFF2-40B4-BE49-F238E27FC236}">
                <a16:creationId xmlns:a16="http://schemas.microsoft.com/office/drawing/2014/main" id="{995E9ABD-803A-8746-80C8-E78A3A5B3F61}"/>
              </a:ext>
            </a:extLst>
          </p:cNvPr>
          <p:cNvSpPr>
            <a:spLocks noGrp="1"/>
          </p:cNvSpPr>
          <p:nvPr>
            <p:ph type="subTitle" idx="1"/>
          </p:nvPr>
        </p:nvSpPr>
        <p:spPr/>
        <p:txBody>
          <a:bodyPr/>
          <a:lstStyle/>
          <a:p>
            <a:pPr algn="ctr"/>
            <a:r>
              <a:rPr lang="et-EE" dirty="0"/>
              <a:t>10.04.2024</a:t>
            </a:r>
            <a:endParaRPr lang="en-EE" dirty="0"/>
          </a:p>
        </p:txBody>
      </p:sp>
    </p:spTree>
    <p:extLst>
      <p:ext uri="{BB962C8B-B14F-4D97-AF65-F5344CB8AC3E}">
        <p14:creationId xmlns:p14="http://schemas.microsoft.com/office/powerpoint/2010/main" val="182439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20923B7-CF2E-C0D8-74E4-7CAB6D657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561" y="303323"/>
            <a:ext cx="2974022" cy="60233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DDD7414-CACA-03AE-E746-5C0BEBF94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043" y="944879"/>
            <a:ext cx="8918029" cy="39202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CA54BB-64EE-27BB-433E-38CC8BAE02CB}"/>
              </a:ext>
            </a:extLst>
          </p:cNvPr>
          <p:cNvSpPr txBox="1"/>
          <p:nvPr/>
        </p:nvSpPr>
        <p:spPr>
          <a:xfrm>
            <a:off x="9584575" y="340730"/>
            <a:ext cx="1684591" cy="369332"/>
          </a:xfrm>
          <a:prstGeom prst="rect">
            <a:avLst/>
          </a:prstGeom>
          <a:noFill/>
          <a:ln w="12700">
            <a:solidFill>
              <a:schemeClr val="tx1"/>
            </a:solidFill>
          </a:ln>
        </p:spPr>
        <p:txBody>
          <a:bodyPr wrap="square" rtlCol="0">
            <a:spAutoFit/>
          </a:bodyPr>
          <a:lstStyle/>
          <a:p>
            <a:r>
              <a:rPr lang="et-EE" b="1" dirty="0">
                <a:solidFill>
                  <a:srgbClr val="FF0000"/>
                </a:solidFill>
              </a:rPr>
              <a:t>WEBDESKTOP</a:t>
            </a:r>
          </a:p>
        </p:txBody>
      </p:sp>
    </p:spTree>
    <p:extLst>
      <p:ext uri="{BB962C8B-B14F-4D97-AF65-F5344CB8AC3E}">
        <p14:creationId xmlns:p14="http://schemas.microsoft.com/office/powerpoint/2010/main" val="2137866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9593CE-3140-3B8D-15F2-C04F6C0D052A}"/>
              </a:ext>
            </a:extLst>
          </p:cNvPr>
          <p:cNvSpPr>
            <a:spLocks noGrp="1"/>
          </p:cNvSpPr>
          <p:nvPr>
            <p:ph type="title"/>
          </p:nvPr>
        </p:nvSpPr>
        <p:spPr>
          <a:xfrm>
            <a:off x="546469" y="255182"/>
            <a:ext cx="10801350" cy="5635256"/>
          </a:xfrm>
        </p:spPr>
        <p:txBody>
          <a:bodyPr>
            <a:noAutofit/>
          </a:bodyPr>
          <a:lstStyle/>
          <a:p>
            <a:r>
              <a:rPr lang="et-EE" sz="3600" dirty="0"/>
              <a:t>1) Milleks liigitusskeem?</a:t>
            </a:r>
            <a:br>
              <a:rPr lang="et-EE" sz="3600" dirty="0"/>
            </a:br>
            <a:r>
              <a:rPr lang="et-EE" sz="3600" dirty="0"/>
              <a:t>2) Kas liigitusskeemi asemel võiks olla märksõnastik?</a:t>
            </a:r>
            <a:br>
              <a:rPr lang="et-EE" sz="3600" dirty="0"/>
            </a:br>
            <a:r>
              <a:rPr lang="et-EE" sz="3600" dirty="0"/>
              <a:t>3) Milline peaks olema uus liigitusskeemi struktuur (mitu tasandit) ja miks?</a:t>
            </a:r>
            <a:br>
              <a:rPr lang="et-EE" sz="3600" dirty="0"/>
            </a:br>
            <a:r>
              <a:rPr lang="et-EE" sz="3600" dirty="0"/>
              <a:t>(funktsioon, </a:t>
            </a:r>
            <a:r>
              <a:rPr lang="et-EE" sz="3600" dirty="0" err="1"/>
              <a:t>allfunktsioon</a:t>
            </a:r>
            <a:r>
              <a:rPr lang="et-EE" sz="3600" dirty="0"/>
              <a:t>, sari, </a:t>
            </a:r>
            <a:r>
              <a:rPr lang="et-EE" sz="3600" dirty="0" err="1"/>
              <a:t>allsari</a:t>
            </a:r>
            <a:r>
              <a:rPr lang="et-EE" sz="3600" dirty="0"/>
              <a:t>, toimik)</a:t>
            </a:r>
            <a:br>
              <a:rPr lang="et-EE" sz="3600" dirty="0"/>
            </a:br>
            <a:r>
              <a:rPr lang="et-EE" sz="3600" dirty="0"/>
              <a:t>4) Kuhu liigitusüksusesse dokumente saab lisada?</a:t>
            </a:r>
            <a:br>
              <a:rPr lang="et-EE" sz="3600" dirty="0"/>
            </a:br>
            <a:r>
              <a:rPr lang="et-EE" sz="3600" dirty="0"/>
              <a:t>5) Aasta põhise toimiku plussid ja miinused?</a:t>
            </a:r>
            <a:br>
              <a:rPr lang="et-EE" sz="3600" dirty="0"/>
            </a:br>
            <a:r>
              <a:rPr lang="et-EE" sz="3600" dirty="0"/>
              <a:t>6) Kas tavakasutajad näevad liigitusskeemi puud?</a:t>
            </a:r>
          </a:p>
        </p:txBody>
      </p:sp>
    </p:spTree>
    <p:extLst>
      <p:ext uri="{BB962C8B-B14F-4D97-AF65-F5344CB8AC3E}">
        <p14:creationId xmlns:p14="http://schemas.microsoft.com/office/powerpoint/2010/main" val="1855523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3C91A-BACD-3E98-9858-7950AA8B937B}"/>
              </a:ext>
            </a:extLst>
          </p:cNvPr>
          <p:cNvSpPr>
            <a:spLocks noGrp="1"/>
          </p:cNvSpPr>
          <p:nvPr>
            <p:ph type="title"/>
          </p:nvPr>
        </p:nvSpPr>
        <p:spPr>
          <a:xfrm>
            <a:off x="925913" y="1934707"/>
            <a:ext cx="10801350" cy="1322388"/>
          </a:xfrm>
        </p:spPr>
        <p:txBody>
          <a:bodyPr/>
          <a:lstStyle/>
          <a:p>
            <a:r>
              <a:rPr lang="et-EE" dirty="0"/>
              <a:t>Liigitusskeemi struktuuripuu </a:t>
            </a:r>
            <a:r>
              <a:rPr lang="et-EE" dirty="0" err="1"/>
              <a:t>metaväljad</a:t>
            </a:r>
            <a:endParaRPr lang="et-EE" dirty="0"/>
          </a:p>
        </p:txBody>
      </p:sp>
    </p:spTree>
    <p:extLst>
      <p:ext uri="{BB962C8B-B14F-4D97-AF65-F5344CB8AC3E}">
        <p14:creationId xmlns:p14="http://schemas.microsoft.com/office/powerpoint/2010/main" val="1159277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89C892-D58A-85A7-C2B3-C25A1BDD9741}"/>
              </a:ext>
            </a:extLst>
          </p:cNvPr>
          <p:cNvPicPr>
            <a:picLocks noChangeAspect="1"/>
          </p:cNvPicPr>
          <p:nvPr/>
        </p:nvPicPr>
        <p:blipFill rotWithShape="1">
          <a:blip r:embed="rId2"/>
          <a:srcRect l="10495" b="73777"/>
          <a:stretch/>
        </p:blipFill>
        <p:spPr>
          <a:xfrm>
            <a:off x="502303" y="314395"/>
            <a:ext cx="10815935" cy="1278279"/>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4732EF88-86FD-EB6D-493F-F073C1F8DF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921" t="34725" b="40594"/>
          <a:stretch/>
        </p:blipFill>
        <p:spPr bwMode="auto">
          <a:xfrm>
            <a:off x="502304" y="1807276"/>
            <a:ext cx="10737872" cy="1183419"/>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7E18F279-14F1-E927-C224-67B120107286}"/>
              </a:ext>
            </a:extLst>
          </p:cNvPr>
          <p:cNvPicPr>
            <a:picLocks noChangeAspect="1"/>
          </p:cNvPicPr>
          <p:nvPr/>
        </p:nvPicPr>
        <p:blipFill rotWithShape="1">
          <a:blip r:embed="rId4"/>
          <a:srcRect l="24250" b="14498"/>
          <a:stretch/>
        </p:blipFill>
        <p:spPr>
          <a:xfrm>
            <a:off x="502304" y="3282577"/>
            <a:ext cx="10815935" cy="2077609"/>
          </a:xfrm>
          <a:prstGeom prst="rect">
            <a:avLst/>
          </a:prstGeom>
        </p:spPr>
      </p:pic>
      <p:sp>
        <p:nvSpPr>
          <p:cNvPr id="9" name="TextBox 8">
            <a:extLst>
              <a:ext uri="{FF2B5EF4-FFF2-40B4-BE49-F238E27FC236}">
                <a16:creationId xmlns:a16="http://schemas.microsoft.com/office/drawing/2014/main" id="{4468F4E8-452B-0D45-6A2B-E8BF36C7E07B}"/>
              </a:ext>
            </a:extLst>
          </p:cNvPr>
          <p:cNvSpPr txBox="1"/>
          <p:nvPr/>
        </p:nvSpPr>
        <p:spPr>
          <a:xfrm>
            <a:off x="583979" y="6035040"/>
            <a:ext cx="1693708" cy="400110"/>
          </a:xfrm>
          <a:prstGeom prst="rect">
            <a:avLst/>
          </a:prstGeom>
          <a:solidFill>
            <a:schemeClr val="bg1"/>
          </a:solidFill>
          <a:ln w="19050">
            <a:solidFill>
              <a:schemeClr val="tx1"/>
            </a:solidFill>
          </a:ln>
        </p:spPr>
        <p:txBody>
          <a:bodyPr wrap="square" rtlCol="0">
            <a:spAutoFit/>
          </a:bodyPr>
          <a:lstStyle/>
          <a:p>
            <a:r>
              <a:rPr lang="et-EE" sz="2000" b="1" dirty="0">
                <a:solidFill>
                  <a:srgbClr val="FF0000"/>
                </a:solidFill>
              </a:rPr>
              <a:t>FUNKTSIOON</a:t>
            </a:r>
          </a:p>
        </p:txBody>
      </p:sp>
    </p:spTree>
    <p:extLst>
      <p:ext uri="{BB962C8B-B14F-4D97-AF65-F5344CB8AC3E}">
        <p14:creationId xmlns:p14="http://schemas.microsoft.com/office/powerpoint/2010/main" val="649697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B41E72-D136-F03B-DB88-CE7A733F75C8}"/>
              </a:ext>
            </a:extLst>
          </p:cNvPr>
          <p:cNvPicPr>
            <a:picLocks noChangeAspect="1"/>
          </p:cNvPicPr>
          <p:nvPr/>
        </p:nvPicPr>
        <p:blipFill rotWithShape="1">
          <a:blip r:embed="rId2">
            <a:extLst>
              <a:ext uri="{28A0092B-C50C-407E-A947-70E740481C1C}">
                <a14:useLocalDpi xmlns:a14="http://schemas.microsoft.com/office/drawing/2010/main" val="0"/>
              </a:ext>
            </a:extLst>
          </a:blip>
          <a:srcRect b="47074"/>
          <a:stretch/>
        </p:blipFill>
        <p:spPr bwMode="auto">
          <a:xfrm>
            <a:off x="648308" y="1747294"/>
            <a:ext cx="10457496" cy="1177123"/>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573B5FA8-3769-AF2A-646B-13B815C703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698" b="69198"/>
          <a:stretch/>
        </p:blipFill>
        <p:spPr bwMode="auto">
          <a:xfrm>
            <a:off x="648308" y="681645"/>
            <a:ext cx="11116314" cy="772024"/>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7D5636CA-CD2F-E7F1-A318-9158AA19F019}"/>
              </a:ext>
            </a:extLst>
          </p:cNvPr>
          <p:cNvPicPr>
            <a:picLocks noChangeAspect="1"/>
          </p:cNvPicPr>
          <p:nvPr/>
        </p:nvPicPr>
        <p:blipFill rotWithShape="1">
          <a:blip r:embed="rId4"/>
          <a:srcRect t="12450" b="17209"/>
          <a:stretch/>
        </p:blipFill>
        <p:spPr>
          <a:xfrm>
            <a:off x="583979" y="4256115"/>
            <a:ext cx="7423350" cy="138133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76BB1F72-1DA9-B101-C55B-826A45A48691}"/>
              </a:ext>
            </a:extLst>
          </p:cNvPr>
          <p:cNvPicPr>
            <a:picLocks noChangeAspect="1"/>
          </p:cNvPicPr>
          <p:nvPr/>
        </p:nvPicPr>
        <p:blipFill rotWithShape="1">
          <a:blip r:embed="rId5"/>
          <a:srcRect l="51476" t="24026" b="16676"/>
          <a:stretch/>
        </p:blipFill>
        <p:spPr>
          <a:xfrm>
            <a:off x="5685194" y="3079033"/>
            <a:ext cx="5667241" cy="1022466"/>
          </a:xfrm>
          <a:prstGeom prst="rect">
            <a:avLst/>
          </a:prstGeom>
        </p:spPr>
      </p:pic>
      <p:sp>
        <p:nvSpPr>
          <p:cNvPr id="8" name="TextBox 7">
            <a:extLst>
              <a:ext uri="{FF2B5EF4-FFF2-40B4-BE49-F238E27FC236}">
                <a16:creationId xmlns:a16="http://schemas.microsoft.com/office/drawing/2014/main" id="{0218E916-9522-1DC3-A879-180464152D3E}"/>
              </a:ext>
            </a:extLst>
          </p:cNvPr>
          <p:cNvSpPr txBox="1"/>
          <p:nvPr/>
        </p:nvSpPr>
        <p:spPr>
          <a:xfrm>
            <a:off x="583979" y="6035040"/>
            <a:ext cx="762683" cy="400110"/>
          </a:xfrm>
          <a:prstGeom prst="rect">
            <a:avLst/>
          </a:prstGeom>
          <a:solidFill>
            <a:schemeClr val="bg1"/>
          </a:solidFill>
          <a:ln w="19050">
            <a:solidFill>
              <a:schemeClr val="tx1"/>
            </a:solidFill>
          </a:ln>
        </p:spPr>
        <p:txBody>
          <a:bodyPr wrap="square" rtlCol="0">
            <a:spAutoFit/>
          </a:bodyPr>
          <a:lstStyle/>
          <a:p>
            <a:r>
              <a:rPr lang="et-EE" sz="2000" b="1" dirty="0">
                <a:solidFill>
                  <a:srgbClr val="FF0000"/>
                </a:solidFill>
              </a:rPr>
              <a:t>SARI</a:t>
            </a:r>
          </a:p>
        </p:txBody>
      </p:sp>
    </p:spTree>
    <p:extLst>
      <p:ext uri="{BB962C8B-B14F-4D97-AF65-F5344CB8AC3E}">
        <p14:creationId xmlns:p14="http://schemas.microsoft.com/office/powerpoint/2010/main" val="155222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A30B65-DA18-50D4-C431-5D478E377479}"/>
              </a:ext>
            </a:extLst>
          </p:cNvPr>
          <p:cNvPicPr>
            <a:picLocks noChangeAspect="1"/>
          </p:cNvPicPr>
          <p:nvPr/>
        </p:nvPicPr>
        <p:blipFill rotWithShape="1">
          <a:blip r:embed="rId2"/>
          <a:srcRect b="51189"/>
          <a:stretch/>
        </p:blipFill>
        <p:spPr>
          <a:xfrm>
            <a:off x="867409" y="598804"/>
            <a:ext cx="9966935" cy="1077595"/>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4910AA7B-E80E-ADEF-28B8-44E7A4B68A87}"/>
              </a:ext>
            </a:extLst>
          </p:cNvPr>
          <p:cNvPicPr>
            <a:picLocks noChangeAspect="1"/>
          </p:cNvPicPr>
          <p:nvPr/>
        </p:nvPicPr>
        <p:blipFill rotWithShape="1">
          <a:blip r:embed="rId3"/>
          <a:srcRect l="42053" t="52389"/>
          <a:stretch/>
        </p:blipFill>
        <p:spPr>
          <a:xfrm>
            <a:off x="798664" y="2262464"/>
            <a:ext cx="10275640" cy="1786312"/>
          </a:xfrm>
          <a:prstGeom prst="rect">
            <a:avLst/>
          </a:prstGeom>
        </p:spPr>
      </p:pic>
      <p:sp>
        <p:nvSpPr>
          <p:cNvPr id="5" name="TextBox 4">
            <a:extLst>
              <a:ext uri="{FF2B5EF4-FFF2-40B4-BE49-F238E27FC236}">
                <a16:creationId xmlns:a16="http://schemas.microsoft.com/office/drawing/2014/main" id="{3E3D19DA-3C9F-709F-716A-4C8C5B948636}"/>
              </a:ext>
            </a:extLst>
          </p:cNvPr>
          <p:cNvSpPr txBox="1"/>
          <p:nvPr/>
        </p:nvSpPr>
        <p:spPr>
          <a:xfrm>
            <a:off x="583979" y="6035040"/>
            <a:ext cx="1070254" cy="400110"/>
          </a:xfrm>
          <a:prstGeom prst="rect">
            <a:avLst/>
          </a:prstGeom>
          <a:solidFill>
            <a:schemeClr val="bg1"/>
          </a:solidFill>
          <a:ln w="19050">
            <a:solidFill>
              <a:schemeClr val="tx1"/>
            </a:solidFill>
          </a:ln>
        </p:spPr>
        <p:txBody>
          <a:bodyPr wrap="square" rtlCol="0">
            <a:spAutoFit/>
          </a:bodyPr>
          <a:lstStyle/>
          <a:p>
            <a:r>
              <a:rPr lang="et-EE" sz="2000" b="1" dirty="0">
                <a:solidFill>
                  <a:srgbClr val="FF0000"/>
                </a:solidFill>
              </a:rPr>
              <a:t>TOIMIK</a:t>
            </a:r>
          </a:p>
        </p:txBody>
      </p:sp>
    </p:spTree>
    <p:extLst>
      <p:ext uri="{BB962C8B-B14F-4D97-AF65-F5344CB8AC3E}">
        <p14:creationId xmlns:p14="http://schemas.microsoft.com/office/powerpoint/2010/main" val="2368610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43DA5F-5EAC-96BE-76A5-549C2728F4BE}"/>
              </a:ext>
            </a:extLst>
          </p:cNvPr>
          <p:cNvPicPr>
            <a:picLocks noChangeAspect="1"/>
          </p:cNvPicPr>
          <p:nvPr/>
        </p:nvPicPr>
        <p:blipFill>
          <a:blip r:embed="rId2"/>
          <a:stretch>
            <a:fillRect/>
          </a:stretch>
        </p:blipFill>
        <p:spPr>
          <a:xfrm>
            <a:off x="520881" y="159025"/>
            <a:ext cx="10418514" cy="5430742"/>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4DC48873-5C56-5DF3-8634-775C8CDF623E}"/>
              </a:ext>
            </a:extLst>
          </p:cNvPr>
          <p:cNvSpPr txBox="1"/>
          <p:nvPr/>
        </p:nvSpPr>
        <p:spPr>
          <a:xfrm>
            <a:off x="520881" y="6028875"/>
            <a:ext cx="3597895" cy="369332"/>
          </a:xfrm>
          <a:prstGeom prst="rect">
            <a:avLst/>
          </a:prstGeom>
          <a:solidFill>
            <a:schemeClr val="bg1"/>
          </a:solidFill>
          <a:ln w="19050">
            <a:solidFill>
              <a:schemeClr val="tx1"/>
            </a:solidFill>
          </a:ln>
        </p:spPr>
        <p:txBody>
          <a:bodyPr wrap="square" rtlCol="0">
            <a:spAutoFit/>
          </a:bodyPr>
          <a:lstStyle/>
          <a:p>
            <a:r>
              <a:rPr lang="et-EE" b="1" dirty="0"/>
              <a:t>Kas kirjeldus peaks olema kuvatud?</a:t>
            </a:r>
          </a:p>
        </p:txBody>
      </p:sp>
    </p:spTree>
    <p:extLst>
      <p:ext uri="{BB962C8B-B14F-4D97-AF65-F5344CB8AC3E}">
        <p14:creationId xmlns:p14="http://schemas.microsoft.com/office/powerpoint/2010/main" val="3383442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C1D99-7F5A-D98E-FBFE-050EEEAE19A4}"/>
              </a:ext>
            </a:extLst>
          </p:cNvPr>
          <p:cNvSpPr>
            <a:spLocks noGrp="1"/>
          </p:cNvSpPr>
          <p:nvPr>
            <p:ph type="title"/>
          </p:nvPr>
        </p:nvSpPr>
        <p:spPr/>
        <p:txBody>
          <a:bodyPr/>
          <a:lstStyle/>
          <a:p>
            <a:r>
              <a:rPr lang="et-EE" dirty="0"/>
              <a:t>Päevakava</a:t>
            </a:r>
          </a:p>
        </p:txBody>
      </p:sp>
      <p:sp>
        <p:nvSpPr>
          <p:cNvPr id="3" name="Content Placeholder 2">
            <a:extLst>
              <a:ext uri="{FF2B5EF4-FFF2-40B4-BE49-F238E27FC236}">
                <a16:creationId xmlns:a16="http://schemas.microsoft.com/office/drawing/2014/main" id="{0B9FFFE5-73C0-7BED-DC6A-4B4A62300883}"/>
              </a:ext>
            </a:extLst>
          </p:cNvPr>
          <p:cNvSpPr>
            <a:spLocks noGrp="1"/>
          </p:cNvSpPr>
          <p:nvPr>
            <p:ph idx="1"/>
          </p:nvPr>
        </p:nvSpPr>
        <p:spPr/>
        <p:txBody>
          <a:bodyPr/>
          <a:lstStyle/>
          <a:p>
            <a:pPr marL="342900" lvl="0" indent="-342900">
              <a:buFont typeface="Symbol" panose="05050102010706020507" pitchFamily="18" charset="2"/>
              <a:buChar char=""/>
            </a:pPr>
            <a:r>
              <a:rPr lang="et-EE" dirty="0">
                <a:effectLst/>
                <a:latin typeface="Calibri" panose="020F0502020204030204" pitchFamily="34" charset="0"/>
                <a:ea typeface="Times New Roman" panose="02020603050405020304" pitchFamily="18" charset="0"/>
                <a:cs typeface="Times New Roman" panose="02020603050405020304" pitchFamily="18" charset="0"/>
              </a:rPr>
              <a:t>Raamliigitusskeemi töörühma kokkuvõte</a:t>
            </a:r>
          </a:p>
          <a:p>
            <a:pPr marL="342900" lvl="0" indent="-342900">
              <a:buFont typeface="Symbol" panose="05050102010706020507" pitchFamily="18" charset="2"/>
              <a:buChar char=""/>
            </a:pPr>
            <a:r>
              <a:rPr lang="et-EE" dirty="0">
                <a:effectLst/>
                <a:latin typeface="Calibri" panose="020F0502020204030204" pitchFamily="34" charset="0"/>
                <a:ea typeface="Times New Roman" panose="02020603050405020304" pitchFamily="18" charset="0"/>
                <a:cs typeface="Times New Roman" panose="02020603050405020304" pitchFamily="18" charset="0"/>
              </a:rPr>
              <a:t>Olemasolevate DHS-de liigitusskeemi struktuuripuude ülevaade</a:t>
            </a:r>
            <a:endParaRPr lang="et-E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t-EE" dirty="0">
                <a:effectLst/>
                <a:latin typeface="Calibri" panose="020F0502020204030204" pitchFamily="34" charset="0"/>
                <a:ea typeface="Times New Roman" panose="02020603050405020304" pitchFamily="18" charset="0"/>
                <a:cs typeface="Times New Roman" panose="02020603050405020304" pitchFamily="18" charset="0"/>
              </a:rPr>
              <a:t>Töötuba</a:t>
            </a:r>
            <a:endParaRPr lang="et-E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t-EE" dirty="0">
                <a:effectLst/>
                <a:latin typeface="Calibri" panose="020F0502020204030204" pitchFamily="34" charset="0"/>
                <a:ea typeface="Times New Roman" panose="02020603050405020304" pitchFamily="18" charset="0"/>
                <a:cs typeface="Times New Roman" panose="02020603050405020304" pitchFamily="18" charset="0"/>
              </a:rPr>
              <a:t>Liigitusskeemi struktuuripuu </a:t>
            </a:r>
            <a:r>
              <a:rPr lang="et-EE" dirty="0" err="1">
                <a:effectLst/>
                <a:latin typeface="Calibri" panose="020F0502020204030204" pitchFamily="34" charset="0"/>
                <a:ea typeface="Times New Roman" panose="02020603050405020304" pitchFamily="18" charset="0"/>
                <a:cs typeface="Times New Roman" panose="02020603050405020304" pitchFamily="18" charset="0"/>
              </a:rPr>
              <a:t>metaväljad</a:t>
            </a:r>
            <a:endParaRPr lang="et-EE" dirty="0">
              <a:effectLst/>
              <a:latin typeface="Calibri" panose="020F0502020204030204" pitchFamily="34" charset="0"/>
              <a:ea typeface="Calibri" panose="020F0502020204030204" pitchFamily="34" charset="0"/>
              <a:cs typeface="Times New Roman" panose="02020603050405020304" pitchFamily="18" charset="0"/>
            </a:endParaRPr>
          </a:p>
          <a:p>
            <a:endParaRPr lang="et-EE" dirty="0"/>
          </a:p>
        </p:txBody>
      </p:sp>
    </p:spTree>
    <p:extLst>
      <p:ext uri="{BB962C8B-B14F-4D97-AF65-F5344CB8AC3E}">
        <p14:creationId xmlns:p14="http://schemas.microsoft.com/office/powerpoint/2010/main" val="869580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82F4A-5DF7-55BD-064D-63D2526B3E5E}"/>
              </a:ext>
            </a:extLst>
          </p:cNvPr>
          <p:cNvSpPr>
            <a:spLocks noGrp="1"/>
          </p:cNvSpPr>
          <p:nvPr>
            <p:ph type="title"/>
          </p:nvPr>
        </p:nvSpPr>
        <p:spPr>
          <a:xfrm>
            <a:off x="766887" y="2181198"/>
            <a:ext cx="10801350" cy="1322388"/>
          </a:xfrm>
        </p:spPr>
        <p:txBody>
          <a:bodyPr/>
          <a:lstStyle/>
          <a:p>
            <a:pPr algn="ctr"/>
            <a:r>
              <a:rPr lang="et-EE" dirty="0"/>
              <a:t>Raamliigitusskeemi töörühma kokkuvõte</a:t>
            </a:r>
          </a:p>
        </p:txBody>
      </p:sp>
    </p:spTree>
    <p:extLst>
      <p:ext uri="{BB962C8B-B14F-4D97-AF65-F5344CB8AC3E}">
        <p14:creationId xmlns:p14="http://schemas.microsoft.com/office/powerpoint/2010/main" val="3972341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a:extLst>
              <a:ext uri="{FF2B5EF4-FFF2-40B4-BE49-F238E27FC236}">
                <a16:creationId xmlns:a16="http://schemas.microsoft.com/office/drawing/2014/main" id="{8FFA792D-A2C7-AF26-0D55-E0229962F340}"/>
              </a:ext>
            </a:extLst>
          </p:cNvPr>
          <p:cNvSpPr>
            <a:spLocks noGrp="1"/>
          </p:cNvSpPr>
          <p:nvPr>
            <p:ph idx="1"/>
          </p:nvPr>
        </p:nvSpPr>
        <p:spPr>
          <a:xfrm>
            <a:off x="1101725" y="866458"/>
            <a:ext cx="10714355" cy="4449674"/>
          </a:xfrm>
        </p:spPr>
        <p:txBody>
          <a:bodyPr>
            <a:normAutofit/>
          </a:bodyPr>
          <a:lstStyle/>
          <a:p>
            <a:r>
              <a:rPr lang="et-EE" sz="2200" dirty="0"/>
              <a:t>Raamliigitusskeem (RLS) annab ülevaate asutuste juhtimis- ja tugifunktsioonide teabest sõltumata </a:t>
            </a:r>
            <a:r>
              <a:rPr lang="et-EE" sz="2200" b="1" dirty="0"/>
              <a:t>dokumenteerimise viisist, haldavast infosüsteemist </a:t>
            </a:r>
            <a:r>
              <a:rPr lang="et-EE" sz="2200" dirty="0"/>
              <a:t>(nt DHS, võrguketas, RTIP, </a:t>
            </a:r>
            <a:r>
              <a:rPr lang="et-EE" sz="2200" dirty="0" err="1"/>
              <a:t>Confluence</a:t>
            </a:r>
            <a:r>
              <a:rPr lang="et-EE" sz="2200" dirty="0"/>
              <a:t>, jmt) või </a:t>
            </a:r>
            <a:r>
              <a:rPr lang="et-EE" sz="2200" b="1" dirty="0"/>
              <a:t>(struktuuri)üksusest</a:t>
            </a:r>
            <a:r>
              <a:rPr lang="et-EE" sz="2200" dirty="0"/>
              <a:t>. </a:t>
            </a:r>
          </a:p>
          <a:p>
            <a:r>
              <a:rPr lang="et-EE" sz="2200" dirty="0"/>
              <a:t>Eesmärk ühtlustada </a:t>
            </a:r>
            <a:r>
              <a:rPr lang="et-EE" sz="2200" dirty="0" err="1"/>
              <a:t>asutustepõhiseid</a:t>
            </a:r>
            <a:r>
              <a:rPr lang="et-EE" sz="2200" dirty="0"/>
              <a:t> liigitusskeeme ja lihtsustada nende loomist. </a:t>
            </a:r>
          </a:p>
          <a:p>
            <a:r>
              <a:rPr lang="et-EE" sz="2200" dirty="0"/>
              <a:t>RLS käigus ühtlustasime</a:t>
            </a:r>
          </a:p>
          <a:p>
            <a:pPr lvl="1"/>
            <a:r>
              <a:rPr lang="fi-FI" sz="2200" dirty="0" err="1"/>
              <a:t>juhtimise</a:t>
            </a:r>
            <a:r>
              <a:rPr lang="fi-FI" sz="2200" dirty="0"/>
              <a:t> ja </a:t>
            </a:r>
            <a:r>
              <a:rPr lang="fi-FI" sz="2200" dirty="0" err="1"/>
              <a:t>tugifunktsioonide</a:t>
            </a:r>
            <a:r>
              <a:rPr lang="fi-FI" sz="2200" dirty="0"/>
              <a:t> </a:t>
            </a:r>
            <a:r>
              <a:rPr lang="fi-FI" sz="2200" dirty="0" err="1"/>
              <a:t>nimetused</a:t>
            </a:r>
            <a:r>
              <a:rPr lang="fi-FI" sz="2200" dirty="0"/>
              <a:t> ja </a:t>
            </a:r>
            <a:r>
              <a:rPr lang="fi-FI" sz="2200" dirty="0" err="1"/>
              <a:t>kirjeldused</a:t>
            </a:r>
            <a:r>
              <a:rPr lang="fi-FI" sz="2200" dirty="0"/>
              <a:t>,</a:t>
            </a:r>
            <a:endParaRPr lang="et-EE" sz="2200" dirty="0"/>
          </a:p>
          <a:p>
            <a:pPr lvl="1"/>
            <a:r>
              <a:rPr lang="et-EE" sz="2200" dirty="0"/>
              <a:t>sarjade moodustamise alused, nimetused, säilitustähtajad, teabe asukoht, </a:t>
            </a:r>
            <a:r>
              <a:rPr lang="et-EE" sz="2200" b="1" dirty="0"/>
              <a:t>seotud süsteem</a:t>
            </a:r>
            <a:r>
              <a:rPr lang="et-EE" sz="2200" dirty="0"/>
              <a:t>, juurdepääsupiirangud ja nende alused.</a:t>
            </a:r>
          </a:p>
          <a:p>
            <a:r>
              <a:rPr lang="et-EE" sz="2200" dirty="0"/>
              <a:t>Asutus võtab oma liigitusskeemi koostamisel aluseks raamliigitusskeemi struktuuri -  juhtimis- ja tugifunktsioonid ja sarjad, jättes välja sarjad, mis asutuse tegevuse käigus ei teki või lisades juurde asutuse tegevuse erisustest tuleneva teabele. </a:t>
            </a:r>
          </a:p>
        </p:txBody>
      </p:sp>
    </p:spTree>
    <p:extLst>
      <p:ext uri="{BB962C8B-B14F-4D97-AF65-F5344CB8AC3E}">
        <p14:creationId xmlns:p14="http://schemas.microsoft.com/office/powerpoint/2010/main" val="2205972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a:extLst>
              <a:ext uri="{FF2B5EF4-FFF2-40B4-BE49-F238E27FC236}">
                <a16:creationId xmlns:a16="http://schemas.microsoft.com/office/drawing/2014/main" id="{8FFA792D-A2C7-AF26-0D55-E0229962F340}"/>
              </a:ext>
            </a:extLst>
          </p:cNvPr>
          <p:cNvSpPr>
            <a:spLocks noGrp="1"/>
          </p:cNvSpPr>
          <p:nvPr>
            <p:ph idx="1"/>
          </p:nvPr>
        </p:nvSpPr>
        <p:spPr>
          <a:xfrm>
            <a:off x="1135118" y="553194"/>
            <a:ext cx="10109308" cy="5015186"/>
          </a:xfrm>
        </p:spPr>
        <p:txBody>
          <a:bodyPr>
            <a:normAutofit/>
          </a:bodyPr>
          <a:lstStyle/>
          <a:p>
            <a:r>
              <a:rPr lang="et-EE" sz="2200" dirty="0"/>
              <a:t>Funktsioon on üks või mitu tegevust või protsessi, millega täidetakse asutuse kindlat eesmärki ja/või ülesannet koos viitega normdokumentidele.</a:t>
            </a:r>
          </a:p>
          <a:p>
            <a:r>
              <a:rPr lang="et-EE" sz="2200" dirty="0"/>
              <a:t>Sari seob ühe või mitme tunnuse alusel </a:t>
            </a:r>
            <a:r>
              <a:rPr lang="et-EE" sz="2200" dirty="0" err="1"/>
              <a:t>kokkukuuluvaid</a:t>
            </a:r>
            <a:r>
              <a:rPr lang="et-EE" sz="2200" dirty="0"/>
              <a:t> teavet, mis moodustatakse järgmiste tunnuste alusel:</a:t>
            </a:r>
          </a:p>
          <a:p>
            <a:pPr lvl="1"/>
            <a:r>
              <a:rPr lang="et-EE" sz="2200" dirty="0"/>
              <a:t>andmete kogum ja/või dokumendiliik;</a:t>
            </a:r>
          </a:p>
          <a:p>
            <a:pPr lvl="1"/>
            <a:r>
              <a:rPr lang="et-EE" sz="2200" dirty="0"/>
              <a:t>sisu või teema;</a:t>
            </a:r>
          </a:p>
          <a:p>
            <a:pPr lvl="1"/>
            <a:r>
              <a:rPr lang="et-EE" sz="2200" dirty="0"/>
              <a:t>funktsioon või tööprotsess(id), mille käigus dokumendid luuakse;</a:t>
            </a:r>
          </a:p>
          <a:p>
            <a:pPr lvl="1"/>
            <a:r>
              <a:rPr lang="et-EE" sz="2200" dirty="0"/>
              <a:t>koht infosüsteemis;</a:t>
            </a:r>
          </a:p>
          <a:p>
            <a:pPr lvl="1"/>
            <a:r>
              <a:rPr lang="et-EE" sz="2200" dirty="0"/>
              <a:t>säilitustähtaeg;</a:t>
            </a:r>
          </a:p>
          <a:p>
            <a:pPr lvl="1"/>
            <a:r>
              <a:rPr lang="et-EE" sz="2200" dirty="0"/>
              <a:t>juurdepääsutingimus.</a:t>
            </a:r>
          </a:p>
          <a:p>
            <a:r>
              <a:rPr lang="et-EE" sz="2200" dirty="0" err="1"/>
              <a:t>RLSis</a:t>
            </a:r>
            <a:r>
              <a:rPr lang="et-EE" sz="2200" dirty="0"/>
              <a:t> ei ole välja toodud sarja </a:t>
            </a:r>
            <a:r>
              <a:rPr lang="et-EE" sz="2200" dirty="0" err="1"/>
              <a:t>alltasandeid</a:t>
            </a:r>
            <a:r>
              <a:rPr lang="et-EE" sz="2200" dirty="0"/>
              <a:t>, mis moodustatakse üksnes põhjendatud juhtudel </a:t>
            </a:r>
          </a:p>
          <a:p>
            <a:pPr lvl="1"/>
            <a:r>
              <a:rPr lang="et-EE" sz="1800" dirty="0"/>
              <a:t>sari - erinevad säilitustähtajad, </a:t>
            </a:r>
          </a:p>
          <a:p>
            <a:pPr lvl="1"/>
            <a:r>
              <a:rPr lang="et-EE" sz="1800" dirty="0"/>
              <a:t>toimik - juurdepääsutingimused vm täiendav liigenduse vajadus</a:t>
            </a:r>
          </a:p>
        </p:txBody>
      </p:sp>
    </p:spTree>
    <p:extLst>
      <p:ext uri="{BB962C8B-B14F-4D97-AF65-F5344CB8AC3E}">
        <p14:creationId xmlns:p14="http://schemas.microsoft.com/office/powerpoint/2010/main" val="399181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a:extLst>
              <a:ext uri="{FF2B5EF4-FFF2-40B4-BE49-F238E27FC236}">
                <a16:creationId xmlns:a16="http://schemas.microsoft.com/office/drawing/2014/main" id="{AE9A375F-5A91-79D0-E22D-13BD2CE7E7C5}"/>
              </a:ext>
            </a:extLst>
          </p:cNvPr>
          <p:cNvSpPr>
            <a:spLocks noGrp="1"/>
          </p:cNvSpPr>
          <p:nvPr>
            <p:ph idx="1"/>
          </p:nvPr>
        </p:nvSpPr>
        <p:spPr>
          <a:xfrm>
            <a:off x="857251" y="676275"/>
            <a:ext cx="10458450" cy="4857751"/>
          </a:xfrm>
        </p:spPr>
        <p:txBody>
          <a:bodyPr>
            <a:normAutofit/>
          </a:bodyPr>
          <a:lstStyle/>
          <a:p>
            <a:endParaRPr lang="et-EE" sz="2200" b="1" dirty="0"/>
          </a:p>
          <a:p>
            <a:pPr marL="0" indent="0" algn="l">
              <a:buNone/>
            </a:pPr>
            <a:endParaRPr lang="et-EE" sz="2600" dirty="0"/>
          </a:p>
          <a:p>
            <a:pPr marL="800100" lvl="1" indent="-342900"/>
            <a:endParaRPr lang="et-EE" dirty="0"/>
          </a:p>
        </p:txBody>
      </p:sp>
      <p:graphicFrame>
        <p:nvGraphicFramePr>
          <p:cNvPr id="4" name="Tabel 3">
            <a:extLst>
              <a:ext uri="{FF2B5EF4-FFF2-40B4-BE49-F238E27FC236}">
                <a16:creationId xmlns:a16="http://schemas.microsoft.com/office/drawing/2014/main" id="{4BD83BC8-107E-5750-F0F1-31BFAFEF3EA2}"/>
              </a:ext>
            </a:extLst>
          </p:cNvPr>
          <p:cNvGraphicFramePr>
            <a:graphicFrameLocks noGrp="1"/>
          </p:cNvGraphicFramePr>
          <p:nvPr/>
        </p:nvGraphicFramePr>
        <p:xfrm>
          <a:off x="2458719" y="1604010"/>
          <a:ext cx="7772401" cy="2856229"/>
        </p:xfrm>
        <a:graphic>
          <a:graphicData uri="http://schemas.openxmlformats.org/drawingml/2006/table">
            <a:tbl>
              <a:tblPr/>
              <a:tblGrid>
                <a:gridCol w="2616908">
                  <a:extLst>
                    <a:ext uri="{9D8B030D-6E8A-4147-A177-3AD203B41FA5}">
                      <a16:colId xmlns:a16="http://schemas.microsoft.com/office/drawing/2014/main" val="4111592368"/>
                    </a:ext>
                  </a:extLst>
                </a:gridCol>
                <a:gridCol w="582355">
                  <a:extLst>
                    <a:ext uri="{9D8B030D-6E8A-4147-A177-3AD203B41FA5}">
                      <a16:colId xmlns:a16="http://schemas.microsoft.com/office/drawing/2014/main" val="3469773301"/>
                    </a:ext>
                  </a:extLst>
                </a:gridCol>
                <a:gridCol w="4573138">
                  <a:extLst>
                    <a:ext uri="{9D8B030D-6E8A-4147-A177-3AD203B41FA5}">
                      <a16:colId xmlns:a16="http://schemas.microsoft.com/office/drawing/2014/main" val="2280371167"/>
                    </a:ext>
                  </a:extLst>
                </a:gridCol>
              </a:tblGrid>
              <a:tr h="403797">
                <a:tc rowSpan="6">
                  <a:txBody>
                    <a:bodyPr/>
                    <a:lstStyle/>
                    <a:p>
                      <a:pPr algn="l" fontAlgn="t"/>
                      <a:r>
                        <a:rPr lang="et-EE" sz="1800" dirty="0">
                          <a:effectLst/>
                        </a:rPr>
                        <a:t>1. </a:t>
                      </a:r>
                      <a:r>
                        <a:rPr lang="et-EE" sz="1800" b="1" dirty="0">
                          <a:effectLst/>
                        </a:rPr>
                        <a:t>ASUTUSE TÖÖ KORRALDAMINE</a:t>
                      </a:r>
                      <a:endParaRPr lang="et-EE" sz="1800" dirty="0">
                        <a:effectLst/>
                      </a:endParaRPr>
                    </a:p>
                    <a:p>
                      <a:pPr algn="l" fontAlgn="t"/>
                      <a:br>
                        <a:rPr lang="et-EE" sz="1800" dirty="0">
                          <a:effectLst/>
                        </a:rPr>
                      </a:br>
                      <a:endParaRPr lang="et-EE" sz="1800" dirty="0">
                        <a:effectLst/>
                      </a:endParaRPr>
                    </a:p>
                    <a:p>
                      <a:pPr algn="l" fontAlgn="t"/>
                      <a:br>
                        <a:rPr lang="et-EE" sz="1800" dirty="0">
                          <a:effectLst/>
                        </a:rPr>
                      </a:br>
                      <a:endParaRPr lang="et-EE" sz="1800" dirty="0">
                        <a:effectLst/>
                      </a:endParaRPr>
                    </a:p>
                  </a:txBody>
                  <a:tcPr marL="63500" marR="63500" marT="44450" marB="44450">
                    <a:lnL w="6350" cap="flat" cmpd="sng" algn="ctr">
                      <a:solidFill>
                        <a:srgbClr val="C1C7D0"/>
                      </a:solidFill>
                      <a:prstDash val="solid"/>
                      <a:round/>
                      <a:headEnd type="none" w="med" len="med"/>
                      <a:tailEnd type="none" w="med" len="med"/>
                    </a:lnL>
                    <a:lnT w="6350" cap="flat" cmpd="sng" algn="ctr">
                      <a:solidFill>
                        <a:srgbClr val="C1C7D0"/>
                      </a:solidFill>
                      <a:prstDash val="solid"/>
                      <a:round/>
                      <a:headEnd type="none" w="med" len="med"/>
                      <a:tailEnd type="none" w="med" len="med"/>
                    </a:lnT>
                    <a:solidFill>
                      <a:srgbClr val="FFFFFF"/>
                    </a:solidFill>
                  </a:tcPr>
                </a:tc>
                <a:tc>
                  <a:txBody>
                    <a:bodyPr/>
                    <a:lstStyle/>
                    <a:p>
                      <a:pPr algn="l" fontAlgn="t"/>
                      <a:r>
                        <a:rPr lang="et-EE" sz="1800">
                          <a:effectLst/>
                        </a:rPr>
                        <a:t>1.1</a:t>
                      </a:r>
                    </a:p>
                  </a:txBody>
                  <a:tcPr marL="63500" marR="63500" marT="44450" marB="44450">
                    <a:lnR w="6350" cap="flat" cmpd="sng" algn="ctr">
                      <a:solidFill>
                        <a:srgbClr val="C1C7D0"/>
                      </a:solidFill>
                      <a:prstDash val="solid"/>
                      <a:round/>
                      <a:headEnd type="none" w="med" len="med"/>
                      <a:tailEnd type="none" w="med" len="med"/>
                    </a:lnR>
                    <a:lnT w="6350" cap="flat" cmpd="sng" algn="ctr">
                      <a:solidFill>
                        <a:srgbClr val="C1C7D0"/>
                      </a:solidFill>
                      <a:prstDash val="solid"/>
                      <a:round/>
                      <a:headEnd type="none" w="med" len="med"/>
                      <a:tailEnd type="none" w="med" len="med"/>
                    </a:lnT>
                    <a:lnB w="6350" cap="flat" cmpd="sng" algn="ctr">
                      <a:solidFill>
                        <a:srgbClr val="C1C7D0"/>
                      </a:solidFill>
                      <a:prstDash val="solid"/>
                      <a:round/>
                      <a:headEnd type="none" w="med" len="med"/>
                      <a:tailEnd type="none" w="med" len="med"/>
                    </a:lnB>
                    <a:solidFill>
                      <a:srgbClr val="FFFFFF"/>
                    </a:solidFill>
                  </a:tcPr>
                </a:tc>
                <a:tc>
                  <a:txBody>
                    <a:bodyPr/>
                    <a:lstStyle/>
                    <a:p>
                      <a:pPr algn="l" fontAlgn="t"/>
                      <a:r>
                        <a:rPr lang="et-EE" sz="1800" dirty="0">
                          <a:effectLst/>
                        </a:rPr>
                        <a:t>Juhtimine </a:t>
                      </a:r>
                    </a:p>
                  </a:txBody>
                  <a:tcPr marL="63500" marR="63500" marT="44450" marB="44450">
                    <a:lnL w="6350" cap="flat" cmpd="sng" algn="ctr">
                      <a:solidFill>
                        <a:srgbClr val="C1C7D0"/>
                      </a:solidFill>
                      <a:prstDash val="solid"/>
                      <a:round/>
                      <a:headEnd type="none" w="med" len="med"/>
                      <a:tailEnd type="none" w="med" len="med"/>
                    </a:lnL>
                    <a:lnR w="6350" cap="flat" cmpd="sng" algn="ctr">
                      <a:solidFill>
                        <a:srgbClr val="C1C7D0"/>
                      </a:solidFill>
                      <a:prstDash val="solid"/>
                      <a:round/>
                      <a:headEnd type="none" w="med" len="med"/>
                      <a:tailEnd type="none" w="med" len="med"/>
                    </a:lnR>
                    <a:lnT w="6350" cap="flat" cmpd="sng" algn="ctr">
                      <a:solidFill>
                        <a:srgbClr val="C1C7D0"/>
                      </a:solidFill>
                      <a:prstDash val="solid"/>
                      <a:round/>
                      <a:headEnd type="none" w="med" len="med"/>
                      <a:tailEnd type="none" w="med" len="med"/>
                    </a:lnT>
                    <a:lnB w="635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854047419"/>
                  </a:ext>
                </a:extLst>
              </a:tr>
              <a:tr h="403797">
                <a:tc vMerge="1">
                  <a:txBody>
                    <a:bodyPr/>
                    <a:lstStyle/>
                    <a:p>
                      <a:endParaRPr lang="et-EE"/>
                    </a:p>
                  </a:txBody>
                  <a:tcPr/>
                </a:tc>
                <a:tc>
                  <a:txBody>
                    <a:bodyPr/>
                    <a:lstStyle/>
                    <a:p>
                      <a:pPr algn="l" fontAlgn="t"/>
                      <a:r>
                        <a:rPr lang="et-EE" sz="1800">
                          <a:effectLst/>
                        </a:rPr>
                        <a:t>1.2</a:t>
                      </a:r>
                    </a:p>
                  </a:txBody>
                  <a:tcPr marL="63500" marR="63500" marT="44450" marB="44450">
                    <a:lnL w="6350" cap="flat" cmpd="sng" algn="ctr">
                      <a:solidFill>
                        <a:srgbClr val="C1C7D0"/>
                      </a:solidFill>
                      <a:prstDash val="solid"/>
                      <a:round/>
                      <a:headEnd type="none" w="med" len="med"/>
                      <a:tailEnd type="none" w="med" len="med"/>
                    </a:lnL>
                    <a:lnR w="6350" cap="flat" cmpd="sng" algn="ctr">
                      <a:solidFill>
                        <a:srgbClr val="C1C7D0"/>
                      </a:solidFill>
                      <a:prstDash val="solid"/>
                      <a:round/>
                      <a:headEnd type="none" w="med" len="med"/>
                      <a:tailEnd type="none" w="med" len="med"/>
                    </a:lnR>
                    <a:lnT w="6350" cap="flat" cmpd="sng" algn="ctr">
                      <a:solidFill>
                        <a:srgbClr val="C1C7D0"/>
                      </a:solidFill>
                      <a:prstDash val="solid"/>
                      <a:round/>
                      <a:headEnd type="none" w="med" len="med"/>
                      <a:tailEnd type="none" w="med" len="med"/>
                    </a:lnT>
                    <a:lnB w="6350" cap="flat" cmpd="sng" algn="ctr">
                      <a:solidFill>
                        <a:srgbClr val="C1C7D0"/>
                      </a:solidFill>
                      <a:prstDash val="solid"/>
                      <a:round/>
                      <a:headEnd type="none" w="med" len="med"/>
                      <a:tailEnd type="none" w="med" len="med"/>
                    </a:lnB>
                    <a:solidFill>
                      <a:srgbClr val="FFFFFF"/>
                    </a:solidFill>
                  </a:tcPr>
                </a:tc>
                <a:tc>
                  <a:txBody>
                    <a:bodyPr/>
                    <a:lstStyle/>
                    <a:p>
                      <a:pPr algn="l" fontAlgn="t"/>
                      <a:r>
                        <a:rPr lang="et-EE" sz="1800">
                          <a:effectLst/>
                        </a:rPr>
                        <a:t>Teabehaldus</a:t>
                      </a:r>
                    </a:p>
                  </a:txBody>
                  <a:tcPr marL="63500" marR="63500" marT="44450" marB="44450">
                    <a:lnL w="6350" cap="flat" cmpd="sng" algn="ctr">
                      <a:solidFill>
                        <a:srgbClr val="C1C7D0"/>
                      </a:solidFill>
                      <a:prstDash val="solid"/>
                      <a:round/>
                      <a:headEnd type="none" w="med" len="med"/>
                      <a:tailEnd type="none" w="med" len="med"/>
                    </a:lnL>
                    <a:lnR w="6350" cap="flat" cmpd="sng" algn="ctr">
                      <a:solidFill>
                        <a:srgbClr val="C1C7D0"/>
                      </a:solidFill>
                      <a:prstDash val="solid"/>
                      <a:round/>
                      <a:headEnd type="none" w="med" len="med"/>
                      <a:tailEnd type="none" w="med" len="med"/>
                    </a:lnR>
                    <a:lnT w="6350" cap="flat" cmpd="sng" algn="ctr">
                      <a:solidFill>
                        <a:srgbClr val="C1C7D0"/>
                      </a:solidFill>
                      <a:prstDash val="solid"/>
                      <a:round/>
                      <a:headEnd type="none" w="med" len="med"/>
                      <a:tailEnd type="none" w="med" len="med"/>
                    </a:lnT>
                    <a:lnB w="635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2264359219"/>
                  </a:ext>
                </a:extLst>
              </a:tr>
              <a:tr h="403797">
                <a:tc vMerge="1">
                  <a:txBody>
                    <a:bodyPr/>
                    <a:lstStyle/>
                    <a:p>
                      <a:endParaRPr lang="et-EE"/>
                    </a:p>
                  </a:txBody>
                  <a:tcPr/>
                </a:tc>
                <a:tc>
                  <a:txBody>
                    <a:bodyPr/>
                    <a:lstStyle/>
                    <a:p>
                      <a:pPr algn="l" fontAlgn="t"/>
                      <a:r>
                        <a:rPr lang="et-EE" sz="1800">
                          <a:effectLst/>
                        </a:rPr>
                        <a:t>1.3</a:t>
                      </a:r>
                    </a:p>
                  </a:txBody>
                  <a:tcPr marL="63500" marR="63500" marT="44450" marB="44450">
                    <a:lnL w="6350" cap="flat" cmpd="sng" algn="ctr">
                      <a:solidFill>
                        <a:srgbClr val="C1C7D0"/>
                      </a:solidFill>
                      <a:prstDash val="solid"/>
                      <a:round/>
                      <a:headEnd type="none" w="med" len="med"/>
                      <a:tailEnd type="none" w="med" len="med"/>
                    </a:lnL>
                    <a:lnR w="6350" cap="flat" cmpd="sng" algn="ctr">
                      <a:solidFill>
                        <a:srgbClr val="C1C7D0"/>
                      </a:solidFill>
                      <a:prstDash val="solid"/>
                      <a:round/>
                      <a:headEnd type="none" w="med" len="med"/>
                      <a:tailEnd type="none" w="med" len="med"/>
                    </a:lnR>
                    <a:lnT w="6350" cap="flat" cmpd="sng" algn="ctr">
                      <a:solidFill>
                        <a:srgbClr val="C1C7D0"/>
                      </a:solidFill>
                      <a:prstDash val="solid"/>
                      <a:round/>
                      <a:headEnd type="none" w="med" len="med"/>
                      <a:tailEnd type="none" w="med" len="med"/>
                    </a:lnT>
                    <a:lnB w="6350" cap="flat" cmpd="sng" algn="ctr">
                      <a:solidFill>
                        <a:srgbClr val="C1C7D0"/>
                      </a:solidFill>
                      <a:prstDash val="solid"/>
                      <a:round/>
                      <a:headEnd type="none" w="med" len="med"/>
                      <a:tailEnd type="none" w="med" len="med"/>
                    </a:lnB>
                    <a:solidFill>
                      <a:srgbClr val="FFFFFF"/>
                    </a:solidFill>
                  </a:tcPr>
                </a:tc>
                <a:tc>
                  <a:txBody>
                    <a:bodyPr/>
                    <a:lstStyle/>
                    <a:p>
                      <a:pPr algn="l" fontAlgn="t"/>
                      <a:r>
                        <a:rPr lang="et-EE" sz="1800" dirty="0">
                          <a:effectLst/>
                        </a:rPr>
                        <a:t>Personalitöö</a:t>
                      </a:r>
                    </a:p>
                  </a:txBody>
                  <a:tcPr marL="63500" marR="63500" marT="44450" marB="44450">
                    <a:lnL w="6350" cap="flat" cmpd="sng" algn="ctr">
                      <a:solidFill>
                        <a:srgbClr val="C1C7D0"/>
                      </a:solidFill>
                      <a:prstDash val="solid"/>
                      <a:round/>
                      <a:headEnd type="none" w="med" len="med"/>
                      <a:tailEnd type="none" w="med" len="med"/>
                    </a:lnL>
                    <a:lnR w="6350" cap="flat" cmpd="sng" algn="ctr">
                      <a:solidFill>
                        <a:srgbClr val="C1C7D0"/>
                      </a:solidFill>
                      <a:prstDash val="solid"/>
                      <a:round/>
                      <a:headEnd type="none" w="med" len="med"/>
                      <a:tailEnd type="none" w="med" len="med"/>
                    </a:lnR>
                    <a:lnT w="6350" cap="flat" cmpd="sng" algn="ctr">
                      <a:solidFill>
                        <a:srgbClr val="C1C7D0"/>
                      </a:solidFill>
                      <a:prstDash val="solid"/>
                      <a:round/>
                      <a:headEnd type="none" w="med" len="med"/>
                      <a:tailEnd type="none" w="med" len="med"/>
                    </a:lnT>
                    <a:lnB w="635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525717322"/>
                  </a:ext>
                </a:extLst>
              </a:tr>
              <a:tr h="518159">
                <a:tc vMerge="1">
                  <a:txBody>
                    <a:bodyPr/>
                    <a:lstStyle/>
                    <a:p>
                      <a:endParaRPr lang="et-EE"/>
                    </a:p>
                  </a:txBody>
                  <a:tcPr/>
                </a:tc>
                <a:tc>
                  <a:txBody>
                    <a:bodyPr/>
                    <a:lstStyle/>
                    <a:p>
                      <a:pPr algn="l" fontAlgn="t"/>
                      <a:r>
                        <a:rPr lang="et-EE" sz="1800" dirty="0">
                          <a:effectLst/>
                        </a:rPr>
                        <a:t>1.4</a:t>
                      </a:r>
                    </a:p>
                  </a:txBody>
                  <a:tcPr marL="63500" marR="63500" marT="44450" marB="44450">
                    <a:lnL w="6350" cap="flat" cmpd="sng" algn="ctr">
                      <a:solidFill>
                        <a:srgbClr val="C1C7D0"/>
                      </a:solidFill>
                      <a:prstDash val="solid"/>
                      <a:round/>
                      <a:headEnd type="none" w="med" len="med"/>
                      <a:tailEnd type="none" w="med" len="med"/>
                    </a:lnL>
                    <a:lnR w="6350" cap="flat" cmpd="sng" algn="ctr">
                      <a:solidFill>
                        <a:srgbClr val="C1C7D0"/>
                      </a:solidFill>
                      <a:prstDash val="solid"/>
                      <a:round/>
                      <a:headEnd type="none" w="med" len="med"/>
                      <a:tailEnd type="none" w="med" len="med"/>
                    </a:lnR>
                    <a:lnT w="6350" cap="flat" cmpd="sng" algn="ctr">
                      <a:solidFill>
                        <a:srgbClr val="C1C7D0"/>
                      </a:solidFill>
                      <a:prstDash val="solid"/>
                      <a:round/>
                      <a:headEnd type="none" w="med" len="med"/>
                      <a:tailEnd type="none" w="med" len="med"/>
                    </a:lnT>
                    <a:lnB w="6350" cap="flat" cmpd="sng" algn="ctr">
                      <a:solidFill>
                        <a:srgbClr val="C1C7D0"/>
                      </a:solidFill>
                      <a:prstDash val="solid"/>
                      <a:round/>
                      <a:headEnd type="none" w="med" len="med"/>
                      <a:tailEnd type="none" w="med" len="med"/>
                    </a:lnB>
                    <a:solidFill>
                      <a:srgbClr val="FFFFFF"/>
                    </a:solidFill>
                  </a:tcPr>
                </a:tc>
                <a:tc>
                  <a:txBody>
                    <a:bodyPr/>
                    <a:lstStyle/>
                    <a:p>
                      <a:pPr algn="l" fontAlgn="t"/>
                      <a:r>
                        <a:rPr lang="et-EE" sz="1800" dirty="0">
                          <a:effectLst/>
                        </a:rPr>
                        <a:t>Finants- ja majandustegevus</a:t>
                      </a:r>
                    </a:p>
                  </a:txBody>
                  <a:tcPr marL="63500" marR="63500" marT="44450" marB="44450">
                    <a:lnL w="6350" cap="flat" cmpd="sng" algn="ctr">
                      <a:solidFill>
                        <a:srgbClr val="C1C7D0"/>
                      </a:solidFill>
                      <a:prstDash val="solid"/>
                      <a:round/>
                      <a:headEnd type="none" w="med" len="med"/>
                      <a:tailEnd type="none" w="med" len="med"/>
                    </a:lnL>
                    <a:lnR w="6350" cap="flat" cmpd="sng" algn="ctr">
                      <a:solidFill>
                        <a:srgbClr val="C1C7D0"/>
                      </a:solidFill>
                      <a:prstDash val="solid"/>
                      <a:round/>
                      <a:headEnd type="none" w="med" len="med"/>
                      <a:tailEnd type="none" w="med" len="med"/>
                    </a:lnR>
                    <a:lnT w="6350" cap="flat" cmpd="sng" algn="ctr">
                      <a:solidFill>
                        <a:srgbClr val="C1C7D0"/>
                      </a:solidFill>
                      <a:prstDash val="solid"/>
                      <a:round/>
                      <a:headEnd type="none" w="med" len="med"/>
                      <a:tailEnd type="none" w="med" len="med"/>
                    </a:lnT>
                    <a:lnB w="635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2836551424"/>
                  </a:ext>
                </a:extLst>
              </a:tr>
              <a:tr h="417916">
                <a:tc vMerge="1">
                  <a:txBody>
                    <a:bodyPr/>
                    <a:lstStyle/>
                    <a:p>
                      <a:endParaRPr lang="et-EE"/>
                    </a:p>
                  </a:txBody>
                  <a:tcPr/>
                </a:tc>
                <a:tc>
                  <a:txBody>
                    <a:bodyPr/>
                    <a:lstStyle/>
                    <a:p>
                      <a:pPr algn="l" fontAlgn="t"/>
                      <a:r>
                        <a:rPr lang="et-EE" sz="1800">
                          <a:effectLst/>
                        </a:rPr>
                        <a:t>1.5</a:t>
                      </a:r>
                    </a:p>
                  </a:txBody>
                  <a:tcPr marL="63500" marR="63500" marT="44450" marB="44450">
                    <a:lnL w="6350" cap="flat" cmpd="sng" algn="ctr">
                      <a:solidFill>
                        <a:srgbClr val="C1C7D0"/>
                      </a:solidFill>
                      <a:prstDash val="solid"/>
                      <a:round/>
                      <a:headEnd type="none" w="med" len="med"/>
                      <a:tailEnd type="none" w="med" len="med"/>
                    </a:lnL>
                    <a:lnR w="6350" cap="flat" cmpd="sng" algn="ctr">
                      <a:solidFill>
                        <a:srgbClr val="C1C7D0"/>
                      </a:solidFill>
                      <a:prstDash val="solid"/>
                      <a:round/>
                      <a:headEnd type="none" w="med" len="med"/>
                      <a:tailEnd type="none" w="med" len="med"/>
                    </a:lnR>
                    <a:lnT w="6350" cap="flat" cmpd="sng" algn="ctr">
                      <a:solidFill>
                        <a:srgbClr val="C1C7D0"/>
                      </a:solidFill>
                      <a:prstDash val="solid"/>
                      <a:round/>
                      <a:headEnd type="none" w="med" len="med"/>
                      <a:tailEnd type="none" w="med" len="med"/>
                    </a:lnT>
                    <a:lnB w="6350" cap="flat" cmpd="sng" algn="ctr">
                      <a:solidFill>
                        <a:srgbClr val="C1C7D0"/>
                      </a:solidFill>
                      <a:prstDash val="solid"/>
                      <a:round/>
                      <a:headEnd type="none" w="med" len="med"/>
                      <a:tailEnd type="none" w="med" len="med"/>
                    </a:lnB>
                    <a:solidFill>
                      <a:srgbClr val="FFFFFF"/>
                    </a:solidFill>
                  </a:tcPr>
                </a:tc>
                <a:tc>
                  <a:txBody>
                    <a:bodyPr/>
                    <a:lstStyle/>
                    <a:p>
                      <a:pPr algn="l" fontAlgn="t"/>
                      <a:r>
                        <a:rPr lang="et-EE" sz="1800" i="1" dirty="0">
                          <a:effectLst/>
                        </a:rPr>
                        <a:t>Riigisaladus ja salastatud välisteave</a:t>
                      </a:r>
                      <a:endParaRPr lang="et-EE" sz="1800" dirty="0">
                        <a:effectLst/>
                      </a:endParaRPr>
                    </a:p>
                  </a:txBody>
                  <a:tcPr marL="63500" marR="63500" marT="44450" marB="44450">
                    <a:lnL w="6350" cap="flat" cmpd="sng" algn="ctr">
                      <a:solidFill>
                        <a:srgbClr val="C1C7D0"/>
                      </a:solidFill>
                      <a:prstDash val="solid"/>
                      <a:round/>
                      <a:headEnd type="none" w="med" len="med"/>
                      <a:tailEnd type="none" w="med" len="med"/>
                    </a:lnL>
                    <a:lnR w="6350" cap="flat" cmpd="sng" algn="ctr">
                      <a:solidFill>
                        <a:srgbClr val="C1C7D0"/>
                      </a:solidFill>
                      <a:prstDash val="solid"/>
                      <a:round/>
                      <a:headEnd type="none" w="med" len="med"/>
                      <a:tailEnd type="none" w="med" len="med"/>
                    </a:lnR>
                    <a:lnT w="6350" cap="flat" cmpd="sng" algn="ctr">
                      <a:solidFill>
                        <a:srgbClr val="C1C7D0"/>
                      </a:solidFill>
                      <a:prstDash val="solid"/>
                      <a:round/>
                      <a:headEnd type="none" w="med" len="med"/>
                      <a:tailEnd type="none" w="med" len="med"/>
                    </a:lnT>
                    <a:lnB w="635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3659499650"/>
                  </a:ext>
                </a:extLst>
              </a:tr>
              <a:tr h="708763">
                <a:tc vMerge="1">
                  <a:txBody>
                    <a:bodyPr/>
                    <a:lstStyle/>
                    <a:p>
                      <a:endParaRPr lang="et-EE"/>
                    </a:p>
                  </a:txBody>
                  <a:tcPr/>
                </a:tc>
                <a:tc>
                  <a:txBody>
                    <a:bodyPr/>
                    <a:lstStyle/>
                    <a:p>
                      <a:pPr algn="l" fontAlgn="t"/>
                      <a:r>
                        <a:rPr lang="et-EE" sz="1800" dirty="0">
                          <a:effectLst/>
                        </a:rPr>
                        <a:t>1.7</a:t>
                      </a:r>
                    </a:p>
                  </a:txBody>
                  <a:tcPr marL="63500" marR="63500" marT="44450" marB="44450">
                    <a:lnL w="6350" cap="flat" cmpd="sng" algn="ctr">
                      <a:solidFill>
                        <a:srgbClr val="C1C7D0"/>
                      </a:solidFill>
                      <a:prstDash val="solid"/>
                      <a:round/>
                      <a:headEnd type="none" w="med" len="med"/>
                      <a:tailEnd type="none" w="med" len="med"/>
                    </a:lnL>
                    <a:lnR w="6350" cap="flat" cmpd="sng" algn="ctr">
                      <a:solidFill>
                        <a:srgbClr val="C1C7D0"/>
                      </a:solidFill>
                      <a:prstDash val="solid"/>
                      <a:round/>
                      <a:headEnd type="none" w="med" len="med"/>
                      <a:tailEnd type="none" w="med" len="med"/>
                    </a:lnR>
                    <a:lnT w="6350" cap="flat" cmpd="sng" algn="ctr">
                      <a:solidFill>
                        <a:srgbClr val="C1C7D0"/>
                      </a:solidFill>
                      <a:prstDash val="solid"/>
                      <a:round/>
                      <a:headEnd type="none" w="med" len="med"/>
                      <a:tailEnd type="none" w="med" len="med"/>
                    </a:lnT>
                    <a:lnB w="6350" cap="flat" cmpd="sng" algn="ctr">
                      <a:solidFill>
                        <a:srgbClr val="C1C7D0"/>
                      </a:solidFill>
                      <a:prstDash val="solid"/>
                      <a:round/>
                      <a:headEnd type="none" w="med" len="med"/>
                      <a:tailEnd type="none" w="med" len="med"/>
                    </a:lnB>
                    <a:solidFill>
                      <a:srgbClr val="FFFFFF"/>
                    </a:solidFill>
                  </a:tcPr>
                </a:tc>
                <a:tc>
                  <a:txBody>
                    <a:bodyPr/>
                    <a:lstStyle/>
                    <a:p>
                      <a:pPr algn="l" fontAlgn="t"/>
                      <a:r>
                        <a:rPr lang="et-EE" sz="1800" i="1" dirty="0">
                          <a:effectLst/>
                        </a:rPr>
                        <a:t>Valitsemisala asutuste tegevuse korraldamine</a:t>
                      </a:r>
                      <a:endParaRPr lang="et-EE" sz="1800" dirty="0">
                        <a:effectLst/>
                      </a:endParaRPr>
                    </a:p>
                  </a:txBody>
                  <a:tcPr marL="63500" marR="63500" marT="44450" marB="44450">
                    <a:lnL w="6350" cap="flat" cmpd="sng" algn="ctr">
                      <a:solidFill>
                        <a:srgbClr val="C1C7D0"/>
                      </a:solidFill>
                      <a:prstDash val="solid"/>
                      <a:round/>
                      <a:headEnd type="none" w="med" len="med"/>
                      <a:tailEnd type="none" w="med" len="med"/>
                    </a:lnL>
                    <a:lnR w="6350" cap="flat" cmpd="sng" algn="ctr">
                      <a:solidFill>
                        <a:srgbClr val="C1C7D0"/>
                      </a:solidFill>
                      <a:prstDash val="solid"/>
                      <a:round/>
                      <a:headEnd type="none" w="med" len="med"/>
                      <a:tailEnd type="none" w="med" len="med"/>
                    </a:lnR>
                    <a:lnT w="6350" cap="flat" cmpd="sng" algn="ctr">
                      <a:solidFill>
                        <a:srgbClr val="C1C7D0"/>
                      </a:solidFill>
                      <a:prstDash val="solid"/>
                      <a:round/>
                      <a:headEnd type="none" w="med" len="med"/>
                      <a:tailEnd type="none" w="med" len="med"/>
                    </a:lnT>
                    <a:lnB w="635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2670261162"/>
                  </a:ext>
                </a:extLst>
              </a:tr>
            </a:tbl>
          </a:graphicData>
        </a:graphic>
      </p:graphicFrame>
    </p:spTree>
    <p:extLst>
      <p:ext uri="{BB962C8B-B14F-4D97-AF65-F5344CB8AC3E}">
        <p14:creationId xmlns:p14="http://schemas.microsoft.com/office/powerpoint/2010/main" val="2337445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17A226-9752-4ACB-8590-26FBA3FED0BB}"/>
              </a:ext>
            </a:extLst>
          </p:cNvPr>
          <p:cNvPicPr>
            <a:picLocks noChangeAspect="1"/>
          </p:cNvPicPr>
          <p:nvPr/>
        </p:nvPicPr>
        <p:blipFill>
          <a:blip r:embed="rId2"/>
          <a:stretch>
            <a:fillRect/>
          </a:stretch>
        </p:blipFill>
        <p:spPr>
          <a:xfrm>
            <a:off x="381000" y="599558"/>
            <a:ext cx="11430000" cy="4578229"/>
          </a:xfrm>
          <a:prstGeom prst="rect">
            <a:avLst/>
          </a:prstGeom>
        </p:spPr>
      </p:pic>
      <p:sp>
        <p:nvSpPr>
          <p:cNvPr id="6" name="TextBox 5">
            <a:extLst>
              <a:ext uri="{FF2B5EF4-FFF2-40B4-BE49-F238E27FC236}">
                <a16:creationId xmlns:a16="http://schemas.microsoft.com/office/drawing/2014/main" id="{108ADAB4-DB2E-E70D-356A-41DF53D5DCCF}"/>
              </a:ext>
            </a:extLst>
          </p:cNvPr>
          <p:cNvSpPr txBox="1"/>
          <p:nvPr/>
        </p:nvSpPr>
        <p:spPr>
          <a:xfrm>
            <a:off x="9002201" y="4533126"/>
            <a:ext cx="936929" cy="369332"/>
          </a:xfrm>
          <a:prstGeom prst="rect">
            <a:avLst/>
          </a:prstGeom>
          <a:noFill/>
          <a:ln w="12700">
            <a:solidFill>
              <a:schemeClr val="tx1"/>
            </a:solidFill>
          </a:ln>
        </p:spPr>
        <p:txBody>
          <a:bodyPr wrap="square" rtlCol="0">
            <a:spAutoFit/>
          </a:bodyPr>
          <a:lstStyle/>
          <a:p>
            <a:r>
              <a:rPr lang="et-EE" b="1" dirty="0">
                <a:solidFill>
                  <a:srgbClr val="FF0000"/>
                </a:solidFill>
              </a:rPr>
              <a:t>DELTA</a:t>
            </a:r>
          </a:p>
        </p:txBody>
      </p:sp>
    </p:spTree>
    <p:extLst>
      <p:ext uri="{BB962C8B-B14F-4D97-AF65-F5344CB8AC3E}">
        <p14:creationId xmlns:p14="http://schemas.microsoft.com/office/powerpoint/2010/main" val="229536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lt 3">
            <a:extLst>
              <a:ext uri="{FF2B5EF4-FFF2-40B4-BE49-F238E27FC236}">
                <a16:creationId xmlns:a16="http://schemas.microsoft.com/office/drawing/2014/main" id="{80B3C409-B189-14D9-A049-726B16246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581" y="482282"/>
            <a:ext cx="11583344" cy="476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07A15DB-453F-3ADB-0BDE-129B8A7260C3}"/>
              </a:ext>
            </a:extLst>
          </p:cNvPr>
          <p:cNvSpPr txBox="1"/>
          <p:nvPr/>
        </p:nvSpPr>
        <p:spPr>
          <a:xfrm>
            <a:off x="9629031" y="827819"/>
            <a:ext cx="1526650" cy="369332"/>
          </a:xfrm>
          <a:prstGeom prst="rect">
            <a:avLst/>
          </a:prstGeom>
          <a:noFill/>
          <a:ln w="12700">
            <a:solidFill>
              <a:schemeClr val="tx1"/>
            </a:solidFill>
          </a:ln>
        </p:spPr>
        <p:txBody>
          <a:bodyPr wrap="square" rtlCol="0">
            <a:spAutoFit/>
          </a:bodyPr>
          <a:lstStyle/>
          <a:p>
            <a:r>
              <a:rPr lang="et-EE" b="1" dirty="0">
                <a:solidFill>
                  <a:srgbClr val="FF0000"/>
                </a:solidFill>
              </a:rPr>
              <a:t>PINAL/KIRKE</a:t>
            </a:r>
          </a:p>
        </p:txBody>
      </p:sp>
    </p:spTree>
    <p:extLst>
      <p:ext uri="{BB962C8B-B14F-4D97-AF65-F5344CB8AC3E}">
        <p14:creationId xmlns:p14="http://schemas.microsoft.com/office/powerpoint/2010/main" val="1965479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2E086FA-3C8A-3DD9-C52E-72C671C70C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551"/>
          <a:stretch/>
        </p:blipFill>
        <p:spPr bwMode="auto">
          <a:xfrm>
            <a:off x="2722880" y="457200"/>
            <a:ext cx="6350000" cy="52019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F0A2102-9AEF-9E36-EE16-3A9D35698EB4}"/>
              </a:ext>
            </a:extLst>
          </p:cNvPr>
          <p:cNvSpPr txBox="1"/>
          <p:nvPr/>
        </p:nvSpPr>
        <p:spPr>
          <a:xfrm>
            <a:off x="9692640" y="700597"/>
            <a:ext cx="1183419" cy="369332"/>
          </a:xfrm>
          <a:prstGeom prst="rect">
            <a:avLst/>
          </a:prstGeom>
          <a:noFill/>
          <a:ln w="12700">
            <a:solidFill>
              <a:schemeClr val="tx1"/>
            </a:solidFill>
          </a:ln>
        </p:spPr>
        <p:txBody>
          <a:bodyPr wrap="square" rtlCol="0">
            <a:spAutoFit/>
          </a:bodyPr>
          <a:lstStyle/>
          <a:p>
            <a:r>
              <a:rPr lang="et-EE" b="1" dirty="0">
                <a:solidFill>
                  <a:srgbClr val="FF0000"/>
                </a:solidFill>
              </a:rPr>
              <a:t>LIVELINK</a:t>
            </a:r>
          </a:p>
        </p:txBody>
      </p:sp>
    </p:spTree>
    <p:extLst>
      <p:ext uri="{BB962C8B-B14F-4D97-AF65-F5344CB8AC3E}">
        <p14:creationId xmlns:p14="http://schemas.microsoft.com/office/powerpoint/2010/main" val="1154870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92C4392-ADD9-1341-A441-751356DE8652}" vid="{66ED0235-3026-4A45-BBAA-4968B1D63C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rtk_esitlus_illustratsioonideta</Template>
  <TotalTime>4478</TotalTime>
  <Words>336</Words>
  <Application>Microsoft Office PowerPoint</Application>
  <PresentationFormat>Widescreen</PresentationFormat>
  <Paragraphs>51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Roboto</vt:lpstr>
      <vt:lpstr>Symbol</vt:lpstr>
      <vt:lpstr>Office Theme</vt:lpstr>
      <vt:lpstr>Keskse dokumendihaldussüsteemi töörühma koosolek</vt:lpstr>
      <vt:lpstr>Päevakava</vt:lpstr>
      <vt:lpstr>Raamliigitusskeemi töörühma kokkuvõte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Milleks liigitusskeem? 2) Kas liigitusskeemi asemel võiks olla märksõnastik? 3) Milline peaks olema uus liigitusskeemi struktuur (mitu tasandit) ja miks? (funktsioon, allfunktsioon, sari, allsari, toimik) 4) Kuhu liigitusüksusesse dokumente saab lisada? 5) Aasta põhise toimiku plussid ja miinused? 6) Kas tavakasutajad näevad liigitusskeemi puud?</vt:lpstr>
      <vt:lpstr>Liigitusskeemi struktuuripuu metaväljad</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Keskne dokumendihaldussüsteem</dc:title>
  <dc:creator>Aivi Eller</dc:creator>
  <cp:lastModifiedBy>Aivi Koppel</cp:lastModifiedBy>
  <cp:revision>26</cp:revision>
  <dcterms:created xsi:type="dcterms:W3CDTF">2023-10-25T12:46:12Z</dcterms:created>
  <dcterms:modified xsi:type="dcterms:W3CDTF">2024-04-11T11:37:43Z</dcterms:modified>
</cp:coreProperties>
</file>